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6" r:id="rId3"/>
    <p:sldId id="259" r:id="rId4"/>
    <p:sldId id="278" r:id="rId5"/>
    <p:sldId id="281" r:id="rId6"/>
    <p:sldId id="282" r:id="rId7"/>
    <p:sldId id="268" r:id="rId8"/>
    <p:sldId id="260" r:id="rId9"/>
    <p:sldId id="286" r:id="rId10"/>
    <p:sldId id="273" r:id="rId11"/>
    <p:sldId id="275" r:id="rId12"/>
    <p:sldId id="261" r:id="rId13"/>
    <p:sldId id="289" r:id="rId14"/>
    <p:sldId id="290" r:id="rId15"/>
    <p:sldId id="262" r:id="rId16"/>
    <p:sldId id="264" r:id="rId17"/>
    <p:sldId id="263" r:id="rId18"/>
    <p:sldId id="291" r:id="rId19"/>
    <p:sldId id="26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CFBE48-EA79-4EF3-B102-135A555B833E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3F2EC8-878A-4213-9C36-F62C3EA64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9ACB5-EF9B-4405-877F-B5AA5B969C0D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0A55D-7615-409C-8E61-F1AC736ED8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4132C-A94C-45BD-AACE-5377B8B12006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E7A60-89D7-45A4-B95A-92D770E46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4FAAB-A921-429D-B5C1-A1A8DABDB8B5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814F9-BAFE-4F3D-A7AC-5C8F74405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C4635-9B00-4519-8378-1C3316B62219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196482B-673E-418C-9234-2310493614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4DAB64-C914-4984-99A0-F784F8F4471F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8C77E00-C745-4A58-9071-6E76241FD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A07DF2-34DF-4074-9214-95928E11C372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9A96D2-E39A-4B15-8609-F3E14BD4C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08B8F-32DF-4BEF-9368-150CAB79D210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3CE9D-809B-4334-B00A-7C2C4A430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AC80A69-2622-4576-B32C-44138B62E85D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FBB5701-55E2-4222-BF76-2503FF14E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2DE3-D1CB-44DF-8728-B6C42C348792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6FD99-6BA0-4DDF-8D2B-3DA7EBF4F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9D54E4-1B85-48A5-8B39-31ACB2A578BE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B96A7E8-63C3-42A7-AE6E-089F92D9D3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0EA9BF3-3971-479F-A2EA-808E48629FE6}" type="datetimeFigureOut">
              <a:rPr lang="en-US"/>
              <a:pPr>
                <a:defRPr/>
              </a:pPr>
              <a:t>9/6/2011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AEB62F8-368F-4505-9403-3A0269B99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5" r:id="rId1"/>
    <p:sldLayoutId id="2147483760" r:id="rId2"/>
    <p:sldLayoutId id="2147483766" r:id="rId3"/>
    <p:sldLayoutId id="2147483767" r:id="rId4"/>
    <p:sldLayoutId id="2147483768" r:id="rId5"/>
    <p:sldLayoutId id="2147483761" r:id="rId6"/>
    <p:sldLayoutId id="2147483769" r:id="rId7"/>
    <p:sldLayoutId id="2147483762" r:id="rId8"/>
    <p:sldLayoutId id="2147483770" r:id="rId9"/>
    <p:sldLayoutId id="2147483763" r:id="rId10"/>
    <p:sldLayoutId id="21474837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5"/>
          <p:cNvSpPr>
            <a:spLocks noChangeArrowheads="1" noChangeShapeType="1" noTextEdit="1"/>
          </p:cNvSpPr>
          <p:nvPr/>
        </p:nvSpPr>
        <p:spPr bwMode="auto">
          <a:xfrm>
            <a:off x="1905000" y="304800"/>
            <a:ext cx="5562600" cy="342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FFFF99"/>
                  </a:outerShdw>
                </a:effectLst>
                <a:latin typeface="Calligrapher"/>
              </a:rPr>
              <a:t>The </a:t>
            </a:r>
          </a:p>
          <a:p>
            <a:pPr algn="ctr"/>
            <a:r>
              <a:rPr lang="en-US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FFFF99"/>
                  </a:outerShdw>
                </a:effectLst>
                <a:latin typeface="Calligrapher"/>
              </a:rPr>
              <a:t>Ottoman Empire</a:t>
            </a:r>
          </a:p>
          <a:p>
            <a:pPr algn="ctr"/>
            <a:r>
              <a:rPr lang="en-US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FFFF99"/>
                  </a:outerShdw>
                </a:effectLst>
                <a:latin typeface="Calligrapher"/>
              </a:rPr>
              <a:t>1299 - 1921</a:t>
            </a:r>
          </a:p>
        </p:txBody>
      </p:sp>
      <p:pic>
        <p:nvPicPr>
          <p:cNvPr id="8195" name="Picture 7" descr="Ottoman_Coat_of_Arm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4038600"/>
            <a:ext cx="2189163" cy="2514600"/>
          </a:xfrm>
          <a:prstGeom prst="rect">
            <a:avLst/>
          </a:prstGeom>
          <a:noFill/>
          <a:ln w="9525">
            <a:solidFill>
              <a:srgbClr val="004C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 descr="Map-Turkey-color"/>
          <p:cNvPicPr>
            <a:picLocks noChangeAspect="1" noChangeArrowheads="1"/>
          </p:cNvPicPr>
          <p:nvPr/>
        </p:nvPicPr>
        <p:blipFill>
          <a:blip r:embed="rId2">
            <a:lum bright="-6000" contrast="18000"/>
          </a:blip>
          <a:srcRect/>
          <a:stretch>
            <a:fillRect/>
          </a:stretch>
        </p:blipFill>
        <p:spPr bwMode="auto">
          <a:xfrm>
            <a:off x="838200" y="1143000"/>
            <a:ext cx="7543800" cy="5389563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18435" name="Text Box 13"/>
          <p:cNvSpPr txBox="1">
            <a:spLocks noChangeArrowheads="1"/>
          </p:cNvSpPr>
          <p:nvPr/>
        </p:nvSpPr>
        <p:spPr bwMode="auto">
          <a:xfrm>
            <a:off x="381000" y="3048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009900"/>
                </a:solidFill>
                <a:latin typeface="Calligrapher"/>
              </a:rPr>
              <a:t>The Ottoman Capital -- Constantinople</a:t>
            </a:r>
          </a:p>
        </p:txBody>
      </p:sp>
      <p:sp>
        <p:nvSpPr>
          <p:cNvPr id="18436" name="Rectangle 14"/>
          <p:cNvSpPr>
            <a:spLocks noChangeArrowheads="1"/>
          </p:cNvSpPr>
          <p:nvPr/>
        </p:nvSpPr>
        <p:spPr bwMode="auto">
          <a:xfrm>
            <a:off x="1676400" y="2438400"/>
            <a:ext cx="1066800" cy="5334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219200" y="533400"/>
            <a:ext cx="6477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“Golden Horn” from space</a:t>
            </a:r>
          </a:p>
        </p:txBody>
      </p:sp>
      <p:pic>
        <p:nvPicPr>
          <p:cNvPr id="19459" name="Picture 3" descr="GolenHorn-satellite_photo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 t="13576"/>
          <a:stretch>
            <a:fillRect/>
          </a:stretch>
        </p:blipFill>
        <p:spPr bwMode="auto">
          <a:xfrm>
            <a:off x="2057400" y="2133600"/>
            <a:ext cx="5181600" cy="4365625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Impact of Ottomans—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84350"/>
            <a:ext cx="7772400" cy="4572000"/>
          </a:xfrm>
        </p:spPr>
        <p:txBody>
          <a:bodyPr>
            <a:normAutofit lnSpcReduction="1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rgbClr val="FFFF00"/>
                </a:solidFill>
              </a:rPr>
              <a:t>Spread of  Islamic Religion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rgbClr val="FFFF00"/>
                </a:solidFill>
              </a:rPr>
              <a:t>Ottomans controlled many important trade routes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Europe &amp; Asia were linked together by Ottoman trade routes---this helped spread the Islamic culture and religion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/>
                </a:solidFill>
              </a:rPr>
              <a:t>Many countries saw the Ottomans as a threat because they were so powerful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/>
                </a:solidFill>
              </a:rPr>
              <a:t>Christians did not want the Ottomans to spread Islam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590800" y="228600"/>
            <a:ext cx="4114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solidFill>
                  <a:srgbClr val="009900"/>
                </a:solidFill>
                <a:latin typeface="Calligrapher"/>
              </a:rPr>
              <a:t>Blue Mosque</a:t>
            </a:r>
          </a:p>
        </p:txBody>
      </p:sp>
      <p:pic>
        <p:nvPicPr>
          <p:cNvPr id="21507" name="Picture 4" descr="BlueMosque"/>
          <p:cNvPicPr>
            <a:picLocks noChangeAspect="1" noChangeArrowheads="1"/>
          </p:cNvPicPr>
          <p:nvPr/>
        </p:nvPicPr>
        <p:blipFill>
          <a:blip r:embed="rId2">
            <a:lum bright="-6000" contrast="18000"/>
          </a:blip>
          <a:srcRect/>
          <a:stretch>
            <a:fillRect/>
          </a:stretch>
        </p:blipFill>
        <p:spPr bwMode="auto">
          <a:xfrm>
            <a:off x="2209800" y="1143000"/>
            <a:ext cx="4918075" cy="54102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601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Blue Mosque - interior</a:t>
            </a:r>
          </a:p>
        </p:txBody>
      </p:sp>
      <p:pic>
        <p:nvPicPr>
          <p:cNvPr id="22531" name="Picture 4" descr="BlueMosque-interi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1066800"/>
            <a:ext cx="3981450" cy="56388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Decline and End of Ottoman…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9144000" cy="5213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By the 20</a:t>
            </a:r>
            <a:r>
              <a:rPr lang="en-US" baseline="30000" dirty="0" smtClean="0">
                <a:solidFill>
                  <a:srgbClr val="FFFF00"/>
                </a:solidFill>
              </a:rPr>
              <a:t>th</a:t>
            </a:r>
            <a:r>
              <a:rPr lang="en-US" dirty="0" smtClean="0">
                <a:solidFill>
                  <a:srgbClr val="FFFF00"/>
                </a:solidFill>
              </a:rPr>
              <a:t> century</a:t>
            </a:r>
            <a:r>
              <a:rPr lang="en-US" dirty="0" smtClean="0"/>
              <a:t>, the Ottoman Empire was </a:t>
            </a:r>
            <a:r>
              <a:rPr lang="en-US" dirty="0" smtClean="0">
                <a:solidFill>
                  <a:srgbClr val="FFFF00"/>
                </a:solidFill>
              </a:rPr>
              <a:t>weak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FFFF00"/>
                </a:solidFill>
              </a:rPr>
              <a:t>sided with the losing side during World War I</a:t>
            </a:r>
            <a:r>
              <a:rPr lang="en-US" dirty="0" smtClean="0"/>
              <a:t>, which fought against the Allied powers of England, France, Russia, and the United States.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04800" y="1524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World War I Alliances:  1914-1918</a:t>
            </a:r>
          </a:p>
        </p:txBody>
      </p:sp>
      <p:pic>
        <p:nvPicPr>
          <p:cNvPr id="24579" name="Picture 4" descr="map-WW1-Alliance System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533400" y="914400"/>
            <a:ext cx="8153400" cy="5586413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04800" y="76200"/>
            <a:ext cx="8610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Two Armed Camps</a:t>
            </a:r>
          </a:p>
        </p:txBody>
      </p:sp>
      <p:pic>
        <p:nvPicPr>
          <p:cNvPr id="79877" name="Picture 5" descr="france_lar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946400"/>
            <a:ext cx="1981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8" name="Picture 6" descr="russia_lar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4394200"/>
            <a:ext cx="19812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9" name="Picture 7" descr="unitedkingdom_mediu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14478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0" name="Picture 8" descr="arms"/>
          <p:cNvPicPr>
            <a:picLocks noChangeAspect="1" noChangeArrowheads="1"/>
          </p:cNvPicPr>
          <p:nvPr/>
        </p:nvPicPr>
        <p:blipFill>
          <a:blip r:embed="rId6"/>
          <a:srcRect l="1622" r="1622"/>
          <a:stretch>
            <a:fillRect/>
          </a:stretch>
        </p:blipFill>
        <p:spPr bwMode="auto">
          <a:xfrm>
            <a:off x="6172200" y="2909888"/>
            <a:ext cx="19812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81" name="Picture 9" descr="germany_noeagle_mediu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4478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2" name="Line 10"/>
          <p:cNvSpPr>
            <a:spLocks noChangeShapeType="1"/>
          </p:cNvSpPr>
          <p:nvPr/>
        </p:nvSpPr>
        <p:spPr bwMode="auto">
          <a:xfrm>
            <a:off x="3429000" y="1752600"/>
            <a:ext cx="0" cy="365760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3" name="Line 11"/>
          <p:cNvSpPr>
            <a:spLocks noChangeShapeType="1"/>
          </p:cNvSpPr>
          <p:nvPr/>
        </p:nvSpPr>
        <p:spPr bwMode="auto">
          <a:xfrm>
            <a:off x="3124200" y="5410200"/>
            <a:ext cx="304800" cy="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4" name="Line 12"/>
          <p:cNvSpPr>
            <a:spLocks noChangeShapeType="1"/>
          </p:cNvSpPr>
          <p:nvPr/>
        </p:nvSpPr>
        <p:spPr bwMode="auto">
          <a:xfrm>
            <a:off x="3124200" y="1752600"/>
            <a:ext cx="304800" cy="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5" name="Line 13"/>
          <p:cNvSpPr>
            <a:spLocks noChangeShapeType="1"/>
          </p:cNvSpPr>
          <p:nvPr/>
        </p:nvSpPr>
        <p:spPr bwMode="auto">
          <a:xfrm>
            <a:off x="3429000" y="3657600"/>
            <a:ext cx="304800" cy="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6" name="Line 14"/>
          <p:cNvSpPr>
            <a:spLocks noChangeShapeType="1"/>
          </p:cNvSpPr>
          <p:nvPr/>
        </p:nvSpPr>
        <p:spPr bwMode="auto">
          <a:xfrm flipH="1">
            <a:off x="5867400" y="1752600"/>
            <a:ext cx="0" cy="365760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7" name="Line 15"/>
          <p:cNvSpPr>
            <a:spLocks noChangeShapeType="1"/>
          </p:cNvSpPr>
          <p:nvPr/>
        </p:nvSpPr>
        <p:spPr bwMode="auto">
          <a:xfrm flipH="1">
            <a:off x="5867400" y="5410200"/>
            <a:ext cx="304800" cy="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8" name="Line 16"/>
          <p:cNvSpPr>
            <a:spLocks noChangeShapeType="1"/>
          </p:cNvSpPr>
          <p:nvPr/>
        </p:nvSpPr>
        <p:spPr bwMode="auto">
          <a:xfrm>
            <a:off x="5867400" y="1752600"/>
            <a:ext cx="304800" cy="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89" name="Line 17"/>
          <p:cNvSpPr>
            <a:spLocks noChangeShapeType="1"/>
          </p:cNvSpPr>
          <p:nvPr/>
        </p:nvSpPr>
        <p:spPr bwMode="auto">
          <a:xfrm flipH="1">
            <a:off x="5562600" y="3657600"/>
            <a:ext cx="304800" cy="0"/>
          </a:xfrm>
          <a:prstGeom prst="line">
            <a:avLst/>
          </a:prstGeom>
          <a:noFill/>
          <a:ln w="38100" cap="sq">
            <a:solidFill>
              <a:schemeClr val="folHlink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79890" name="AutoShape 18"/>
          <p:cNvSpPr>
            <a:spLocks noChangeArrowheads="1"/>
          </p:cNvSpPr>
          <p:nvPr/>
        </p:nvSpPr>
        <p:spPr bwMode="auto">
          <a:xfrm>
            <a:off x="3733800" y="2514600"/>
            <a:ext cx="1828800" cy="1981200"/>
          </a:xfrm>
          <a:prstGeom prst="irregularSeal1">
            <a:avLst/>
          </a:prstGeom>
          <a:gradFill rotWithShape="1">
            <a:gsLst>
              <a:gs pos="0">
                <a:srgbClr val="4D0808"/>
              </a:gs>
              <a:gs pos="30000">
                <a:srgbClr val="FF0300"/>
              </a:gs>
              <a:gs pos="55000">
                <a:srgbClr val="FF7A00"/>
              </a:gs>
              <a:gs pos="100000">
                <a:srgbClr val="FFF200"/>
              </a:gs>
            </a:gsLst>
            <a:lin ang="18900000" scaled="1"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92457" dir="4443276" algn="ctr" rotWithShape="0">
              <a:srgbClr val="996600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en-US" sz="2400">
              <a:effectLst>
                <a:outerShdw blurRad="38100" dist="38100" dir="2700000" algn="tl">
                  <a:srgbClr val="FFFFFF"/>
                </a:outerShdw>
              </a:effectLst>
              <a:latin typeface="Arial Narrow" pitchFamily="34" charset="0"/>
            </a:endParaRPr>
          </a:p>
        </p:txBody>
      </p:sp>
      <p:sp>
        <p:nvSpPr>
          <p:cNvPr id="79891" name="Text Box 19"/>
          <p:cNvSpPr txBox="1">
            <a:spLocks noChangeArrowheads="1"/>
          </p:cNvSpPr>
          <p:nvPr/>
        </p:nvSpPr>
        <p:spPr bwMode="auto">
          <a:xfrm>
            <a:off x="5715000" y="838200"/>
            <a:ext cx="2590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Central Powers</a:t>
            </a:r>
            <a:r>
              <a:rPr lang="en-US" sz="240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</a:t>
            </a:r>
          </a:p>
        </p:txBody>
      </p:sp>
      <p:pic>
        <p:nvPicPr>
          <p:cNvPr id="79892" name="Picture 2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0" y="4419600"/>
            <a:ext cx="1981200" cy="13128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79893" name="Line 21"/>
          <p:cNvSpPr>
            <a:spLocks noChangeShapeType="1"/>
          </p:cNvSpPr>
          <p:nvPr/>
        </p:nvSpPr>
        <p:spPr bwMode="auto">
          <a:xfrm flipH="1" flipV="1">
            <a:off x="3429000" y="3657600"/>
            <a:ext cx="1143000" cy="1600200"/>
          </a:xfrm>
          <a:prstGeom prst="line">
            <a:avLst/>
          </a:prstGeom>
          <a:noFill/>
          <a:ln w="38100" cap="sq">
            <a:solidFill>
              <a:srgbClr val="E61F0A"/>
            </a:solidFill>
            <a:round/>
            <a:headEnd type="none" w="sm" len="sm"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  <p:pic>
        <p:nvPicPr>
          <p:cNvPr id="79894" name="Picture 22" descr="ITAL001"/>
          <p:cNvPicPr>
            <a:picLocks noChangeAspect="1" noChangeArrowheads="1"/>
          </p:cNvPicPr>
          <p:nvPr/>
        </p:nvPicPr>
        <p:blipFill>
          <a:blip r:embed="rId9"/>
          <a:srcRect l="2777" t="4117" r="2777" b="5318"/>
          <a:stretch>
            <a:fillRect/>
          </a:stretch>
        </p:blipFill>
        <p:spPr bwMode="auto">
          <a:xfrm>
            <a:off x="3657600" y="52578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95" name="Text Box 23"/>
          <p:cNvSpPr txBox="1">
            <a:spLocks noChangeArrowheads="1"/>
          </p:cNvSpPr>
          <p:nvPr/>
        </p:nvSpPr>
        <p:spPr bwMode="auto">
          <a:xfrm>
            <a:off x="609600" y="838200"/>
            <a:ext cx="31242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u="sng">
                <a:solidFill>
                  <a:srgbClr val="E61F0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Allied Powers</a:t>
            </a:r>
            <a:r>
              <a:rPr lang="en-US" sz="2400">
                <a:solidFill>
                  <a:srgbClr val="E61F0A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9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9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9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79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79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798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9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sion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5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8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1" dur="500"/>
                                        <p:tgtEl>
                                          <p:spTgt spid="79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4" dur="500"/>
                                        <p:tgtEl>
                                          <p:spTgt spid="79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7" dur="500"/>
                                        <p:tgtEl>
                                          <p:spTgt spid="79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79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3" dur="500"/>
                                        <p:tgtEl>
                                          <p:spTgt spid="79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2" grpId="0" animBg="1"/>
      <p:bldP spid="79883" grpId="0" animBg="1"/>
      <p:bldP spid="79884" grpId="0" animBg="1"/>
      <p:bldP spid="79885" grpId="0" animBg="1"/>
      <p:bldP spid="79886" grpId="0" animBg="1"/>
      <p:bldP spid="79887" grpId="0" animBg="1"/>
      <p:bldP spid="79888" grpId="0" animBg="1"/>
      <p:bldP spid="79889" grpId="0" animBg="1"/>
      <p:bldP spid="79890" grpId="0" animBg="1"/>
      <p:bldP spid="798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Decline and End of Ottoman…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627" name="Content Placeholder 2"/>
          <p:cNvSpPr>
            <a:spLocks noGrp="1"/>
          </p:cNvSpPr>
          <p:nvPr>
            <p:ph idx="4294967295"/>
          </p:nvPr>
        </p:nvSpPr>
        <p:spPr>
          <a:xfrm>
            <a:off x="0" y="1143000"/>
            <a:ext cx="9144000" cy="5213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After World War I ended the Ottoman Empire was crushed &amp; it broke up…shortly after and the land was split between European nations.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FFFF00"/>
                </a:solidFill>
              </a:rPr>
              <a:t>Soon after World War I ended, Middle Eastern nations were formed in the land that was once known as the Ottoman Empire.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81000" y="1524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009900"/>
                </a:solidFill>
                <a:latin typeface="Calligrapher"/>
              </a:rPr>
              <a:t>Europeans Carve Up the Ottoman Empire After WW1</a:t>
            </a:r>
          </a:p>
        </p:txBody>
      </p:sp>
      <p:pic>
        <p:nvPicPr>
          <p:cNvPr id="27651" name="Picture 5" descr="map-Breakup of Ottoman Empire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152400" y="838200"/>
            <a:ext cx="8763000" cy="5935663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457200"/>
            <a:ext cx="9144000" cy="1470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OTTOMAN EMPIRE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Subtitle 2"/>
          <p:cNvSpPr>
            <a:spLocks noGrp="1"/>
          </p:cNvSpPr>
          <p:nvPr>
            <p:ph type="subTitle" idx="4294967295"/>
          </p:nvPr>
        </p:nvSpPr>
        <p:spPr>
          <a:xfrm>
            <a:off x="0" y="2057400"/>
            <a:ext cx="8534400" cy="3581400"/>
          </a:xfrm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sz="3200" dirty="0" smtClean="0"/>
              <a:t>The Ottoman Empire </a:t>
            </a:r>
            <a:r>
              <a:rPr lang="en-US" sz="3200" dirty="0" smtClean="0">
                <a:solidFill>
                  <a:srgbClr val="FFFF00"/>
                </a:solidFill>
              </a:rPr>
              <a:t>began in </a:t>
            </a:r>
            <a:r>
              <a:rPr lang="en-US" sz="3200" dirty="0" smtClean="0"/>
              <a:t>1299, in </a:t>
            </a:r>
            <a:r>
              <a:rPr lang="en-US" sz="3200" dirty="0" smtClean="0">
                <a:solidFill>
                  <a:srgbClr val="FFFF00"/>
                </a:solidFill>
              </a:rPr>
              <a:t>Turkey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chemeClr val="tx2">
                    <a:lumMod val="90000"/>
                  </a:schemeClr>
                </a:solidFill>
              </a:rPr>
              <a:t>which is located in southwestern Asia.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3200" dirty="0" smtClean="0">
              <a:solidFill>
                <a:schemeClr val="tx2">
                  <a:lumMod val="90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US" sz="3200" dirty="0" smtClean="0">
                <a:solidFill>
                  <a:schemeClr val="tx2">
                    <a:lumMod val="90000"/>
                  </a:schemeClr>
                </a:solidFill>
              </a:rPr>
              <a:t>The empire </a:t>
            </a:r>
            <a:r>
              <a:rPr lang="en-US" sz="3200" dirty="0" smtClean="0">
                <a:solidFill>
                  <a:srgbClr val="FFFF00"/>
                </a:solidFill>
              </a:rPr>
              <a:t>later grew </a:t>
            </a:r>
            <a:r>
              <a:rPr lang="en-US" sz="3200" dirty="0" smtClean="0">
                <a:solidFill>
                  <a:schemeClr val="tx2">
                    <a:lumMod val="90000"/>
                  </a:schemeClr>
                </a:solidFill>
              </a:rPr>
              <a:t>and </a:t>
            </a:r>
            <a:r>
              <a:rPr lang="en-US" sz="3200" dirty="0" smtClean="0"/>
              <a:t>included parts of </a:t>
            </a:r>
            <a:r>
              <a:rPr lang="en-US" sz="3200" dirty="0" smtClean="0">
                <a:solidFill>
                  <a:srgbClr val="FFFF00"/>
                </a:solidFill>
              </a:rPr>
              <a:t>Asia, the Middle East, Africa, and Europe</a:t>
            </a:r>
            <a:r>
              <a:rPr lang="en-US" sz="3200" dirty="0" smtClean="0"/>
              <a:t>.</a:t>
            </a:r>
          </a:p>
          <a:p>
            <a:pPr eaLnBrk="1" hangingPunct="1">
              <a:spcBef>
                <a:spcPct val="0"/>
              </a:spcBef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Growth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Of the Ottoman Empire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371600"/>
            <a:ext cx="7772400" cy="4984750"/>
          </a:xfrm>
        </p:spPr>
        <p:txBody>
          <a:bodyPr>
            <a:normAutofit lnSpcReduction="10000"/>
          </a:bodyPr>
          <a:lstStyle/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latin typeface="Bell MT" pitchFamily="18" charset="0"/>
              </a:rPr>
              <a:t>The Ottoman Empire grew fast by taking over many regions.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solidFill>
                  <a:schemeClr val="tx2"/>
                </a:solidFill>
                <a:latin typeface="Bell MT" pitchFamily="18" charset="0"/>
              </a:rPr>
              <a:t>Soon it was </a:t>
            </a:r>
            <a:r>
              <a:rPr lang="en-US" sz="3200" dirty="0" smtClean="0">
                <a:solidFill>
                  <a:srgbClr val="FFFF00"/>
                </a:solidFill>
                <a:latin typeface="Bell MT" pitchFamily="18" charset="0"/>
              </a:rPr>
              <a:t>one of the largest empires in the world.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latin typeface="Bell MT" pitchFamily="18" charset="0"/>
              </a:rPr>
              <a:t>By 1451, the Ottomans ruled many cities in the Middle East and Europe.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latin typeface="Bell MT" pitchFamily="18" charset="0"/>
              </a:rPr>
              <a:t>In 1453, the </a:t>
            </a:r>
            <a:r>
              <a:rPr lang="en-US" sz="3200" dirty="0" smtClean="0">
                <a:solidFill>
                  <a:srgbClr val="FFFF00"/>
                </a:solidFill>
                <a:latin typeface="Bell MT" pitchFamily="18" charset="0"/>
              </a:rPr>
              <a:t>Ottomans took </a:t>
            </a:r>
            <a:r>
              <a:rPr lang="en-US" sz="32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4C7FE5"/>
                    </a:outerShdw>
                  </a:cont>
                  <a:cont type="tree" name="">
                    <a:effect ref="fillLine"/>
                    <a:outerShdw dist="38100" dir="2700000" algn="tl">
                      <a:srgbClr val="001E5B"/>
                    </a:outerShdw>
                  </a:cont>
                  <a:effect ref="fillLine"/>
                </a:effectDag>
                <a:latin typeface="Bell MT" pitchFamily="18" charset="0"/>
              </a:rPr>
              <a:t>Constantinople</a:t>
            </a:r>
            <a:r>
              <a:rPr lang="en-US" sz="3200" dirty="0" smtClean="0">
                <a:solidFill>
                  <a:srgbClr val="FFFF00"/>
                </a:solidFill>
                <a:effectDag name="">
                  <a:cont type="tree" name="">
                    <a:effect ref="fillLine"/>
                    <a:outerShdw dist="38100" dir="13500000" algn="br">
                      <a:srgbClr val="4C7FE5"/>
                    </a:outerShdw>
                  </a:cont>
                  <a:cont type="tree" name="">
                    <a:effect ref="fillLine"/>
                    <a:outerShdw dist="38100" dir="2700000" algn="tl">
                      <a:srgbClr val="001E5B"/>
                    </a:outerShdw>
                  </a:cont>
                  <a:effect ref="fillLine"/>
                </a:effectDag>
                <a:latin typeface="Bell MT" pitchFamily="18" charset="0"/>
              </a:rPr>
              <a:t> </a:t>
            </a:r>
            <a:r>
              <a:rPr lang="en-US" sz="3200" dirty="0" smtClean="0">
                <a:effectDag name="">
                  <a:cont type="tree" name="">
                    <a:effect ref="fillLine"/>
                    <a:outerShdw dist="38100" dir="13500000" algn="br">
                      <a:srgbClr val="4C7FE5"/>
                    </a:outerShdw>
                  </a:cont>
                  <a:cont type="tree" name="">
                    <a:effect ref="fillLine"/>
                    <a:outerShdw dist="38100" dir="2700000" algn="tl">
                      <a:srgbClr val="001E5B"/>
                    </a:outerShdw>
                  </a:cont>
                  <a:effect ref="fillLine"/>
                </a:effectDag>
                <a:latin typeface="Bell MT" pitchFamily="18" charset="0"/>
              </a:rPr>
              <a:t>the former Capital of the Byzantine Empire </a:t>
            </a:r>
            <a:r>
              <a:rPr lang="en-US" sz="3200" dirty="0" smtClean="0">
                <a:solidFill>
                  <a:schemeClr val="tx2"/>
                </a:solidFill>
                <a:latin typeface="Bell MT" pitchFamily="18" charset="0"/>
              </a:rPr>
              <a:t>(</a:t>
            </a:r>
            <a:r>
              <a:rPr lang="en-US" sz="3200" dirty="0" smtClean="0">
                <a:solidFill>
                  <a:srgbClr val="FFFF00"/>
                </a:solidFill>
                <a:latin typeface="Bell MT" pitchFamily="18" charset="0"/>
              </a:rPr>
              <a:t>later called </a:t>
            </a:r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ll MT" pitchFamily="18" charset="0"/>
              </a:rPr>
              <a:t>Istanbul located in present day Turkey</a:t>
            </a:r>
            <a:r>
              <a:rPr lang="en-US" sz="3200" dirty="0" smtClean="0">
                <a:solidFill>
                  <a:schemeClr val="tx2"/>
                </a:solidFill>
                <a:latin typeface="Bell MT" pitchFamily="18" charset="0"/>
              </a:rPr>
              <a:t>).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solidFill>
                  <a:srgbClr val="FFFF00"/>
                </a:solidFill>
                <a:latin typeface="Bell MT" pitchFamily="18" charset="0"/>
              </a:rPr>
              <a:t>Constantinople was the capital </a:t>
            </a:r>
            <a:r>
              <a:rPr lang="en-US" sz="3200" dirty="0" smtClean="0">
                <a:solidFill>
                  <a:schemeClr val="tx2"/>
                </a:solidFill>
                <a:latin typeface="Bell MT" pitchFamily="18" charset="0"/>
              </a:rPr>
              <a:t>of the Ottoman Empire.</a:t>
            </a:r>
          </a:p>
          <a:p>
            <a:pPr marL="411480" eaLnBrk="1" fontAlgn="auto" hangingPunct="1">
              <a:lnSpc>
                <a:spcPct val="80000"/>
              </a:lnSpc>
              <a:spcAft>
                <a:spcPts val="0"/>
              </a:spcAft>
              <a:buFont typeface="Wingdings"/>
              <a:buChar char=""/>
              <a:defRPr/>
            </a:pPr>
            <a:r>
              <a:rPr lang="en-US" sz="3200" dirty="0" smtClean="0">
                <a:solidFill>
                  <a:schemeClr val="tx2"/>
                </a:solidFill>
                <a:latin typeface="Bell MT" pitchFamily="18" charset="0"/>
              </a:rPr>
              <a:t>It was one of the largest cities of the time.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457200" y="288925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solidFill>
                  <a:srgbClr val="009900"/>
                </a:solidFill>
                <a:latin typeface="Calligrapher"/>
              </a:rPr>
              <a:t>The Fall of Constantinople:  1453</a:t>
            </a:r>
          </a:p>
        </p:txBody>
      </p:sp>
      <p:pic>
        <p:nvPicPr>
          <p:cNvPr id="12291" name="Picture 3" descr="Fall of Constantinople-1453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676400" y="1704975"/>
            <a:ext cx="5715000" cy="5153025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600200" y="304800"/>
            <a:ext cx="6019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latin typeface="Calligrapher"/>
              </a:rPr>
              <a:t>Hagia Sophia</a:t>
            </a:r>
          </a:p>
        </p:txBody>
      </p:sp>
      <p:pic>
        <p:nvPicPr>
          <p:cNvPr id="13315" name="Picture 5" descr="HagiaSophia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 l="21950" t="10428"/>
          <a:stretch>
            <a:fillRect/>
          </a:stretch>
        </p:blipFill>
        <p:spPr bwMode="auto">
          <a:xfrm>
            <a:off x="762000" y="1371600"/>
            <a:ext cx="7696200" cy="4906963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600200" y="381000"/>
            <a:ext cx="601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Hagia Sophia - interior</a:t>
            </a:r>
          </a:p>
        </p:txBody>
      </p:sp>
      <p:pic>
        <p:nvPicPr>
          <p:cNvPr id="14339" name="Picture 4" descr="HagiaSophia-interior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2552700" y="1295400"/>
            <a:ext cx="4000500" cy="53340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map-OttomanEmpire-expansion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609600" y="981075"/>
            <a:ext cx="8001000" cy="5724525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09600" y="152400"/>
            <a:ext cx="807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>
                <a:solidFill>
                  <a:srgbClr val="009900"/>
                </a:solidFill>
                <a:latin typeface="Calligrapher"/>
              </a:rPr>
              <a:t>The Golden Age of the Ottomans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512763"/>
            <a:ext cx="7772400" cy="1468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The 16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Century (1500’s) was the best time for Ottomans…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71600" y="1784350"/>
            <a:ext cx="7772400" cy="4572000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Suleyman</a:t>
            </a:r>
            <a:r>
              <a:rPr lang="en-US" dirty="0" smtClean="0"/>
              <a:t>, the son of </a:t>
            </a:r>
            <a:r>
              <a:rPr lang="en-US" dirty="0" err="1" smtClean="0"/>
              <a:t>Selim</a:t>
            </a:r>
            <a:r>
              <a:rPr lang="en-US" dirty="0" smtClean="0"/>
              <a:t> I, ruled from 1520 to 1566.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/>
                </a:solidFill>
              </a:rPr>
              <a:t>He expanded the empire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**The Ottoman Empire is best known for spreading Islam throughout parts of the world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**</a:t>
            </a:r>
            <a:r>
              <a:rPr lang="en-US" dirty="0" err="1" smtClean="0">
                <a:solidFill>
                  <a:schemeClr val="tx2"/>
                </a:solidFill>
              </a:rPr>
              <a:t>Suleman</a:t>
            </a:r>
            <a:r>
              <a:rPr lang="en-US" dirty="0" smtClean="0">
                <a:solidFill>
                  <a:schemeClr val="tx2"/>
                </a:solidFill>
              </a:rPr>
              <a:t> died in 1566, by which time he was the best known Muslim leader in the world.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rgbClr val="FFFF00"/>
                </a:solidFill>
              </a:rPr>
              <a:t>All Ottoman rulers followed Islam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28600" y="152400"/>
            <a:ext cx="87630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solidFill>
                  <a:srgbClr val="009900"/>
                </a:solidFill>
                <a:latin typeface="Calligrapher"/>
              </a:rPr>
              <a:t>Suleiman the Magnificent:</a:t>
            </a:r>
            <a:br>
              <a:rPr lang="en-US" sz="4400" b="1">
                <a:solidFill>
                  <a:srgbClr val="009900"/>
                </a:solidFill>
                <a:latin typeface="Calligrapher"/>
              </a:rPr>
            </a:br>
            <a:r>
              <a:rPr lang="en-US" sz="4800" b="1">
                <a:solidFill>
                  <a:srgbClr val="009900"/>
                </a:solidFill>
                <a:latin typeface="Calligrapher"/>
              </a:rPr>
              <a:t>(</a:t>
            </a:r>
            <a:r>
              <a:rPr lang="en-US" sz="4000" b="1">
                <a:solidFill>
                  <a:srgbClr val="009900"/>
                </a:solidFill>
                <a:latin typeface="Calligrapher"/>
              </a:rPr>
              <a:t>1520-1566)</a:t>
            </a:r>
          </a:p>
        </p:txBody>
      </p:sp>
      <p:pic>
        <p:nvPicPr>
          <p:cNvPr id="17411" name="Picture 5" descr="SuleimanTheMagnificent-portrait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 l="2475" t="2000" r="2475" b="2000"/>
          <a:stretch>
            <a:fillRect/>
          </a:stretch>
        </p:blipFill>
        <p:spPr bwMode="auto">
          <a:xfrm>
            <a:off x="381000" y="1219200"/>
            <a:ext cx="2641600" cy="39624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17412" name="Picture 6" descr="sultan_suleiman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6324600" y="1219200"/>
            <a:ext cx="2592388" cy="39624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  <p:pic>
        <p:nvPicPr>
          <p:cNvPr id="17413" name="Picture 7" descr="Suleyman'sCalligraphySignature"/>
          <p:cNvPicPr>
            <a:picLocks noChangeAspect="1" noChangeArrowheads="1"/>
          </p:cNvPicPr>
          <p:nvPr/>
        </p:nvPicPr>
        <p:blipFill>
          <a:blip r:embed="rId4"/>
          <a:srcRect l="4616" t="7402" r="7692" b="5629"/>
          <a:stretch>
            <a:fillRect/>
          </a:stretch>
        </p:blipFill>
        <p:spPr bwMode="auto">
          <a:xfrm>
            <a:off x="3276600" y="3443288"/>
            <a:ext cx="2819400" cy="2324100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2590800" y="5881688"/>
            <a:ext cx="411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Comic Sans MS" pitchFamily="66" charset="0"/>
              </a:rPr>
              <a:t>Suleiman’s Signature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500</TotalTime>
  <Words>422</Words>
  <Application>Microsoft Office PowerPoint</Application>
  <PresentationFormat>On-screen Show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Metro</vt:lpstr>
      <vt:lpstr>PowerPoint Presentation</vt:lpstr>
      <vt:lpstr>THE OTTOMAN EMPIRE</vt:lpstr>
      <vt:lpstr>Growth Of the Ottoman Empire</vt:lpstr>
      <vt:lpstr>PowerPoint Presentation</vt:lpstr>
      <vt:lpstr>PowerPoint Presentation</vt:lpstr>
      <vt:lpstr>PowerPoint Presentation</vt:lpstr>
      <vt:lpstr>PowerPoint Presentation</vt:lpstr>
      <vt:lpstr>The 16th Century (1500’s) was the best time for Ottomans…</vt:lpstr>
      <vt:lpstr>PowerPoint Presentation</vt:lpstr>
      <vt:lpstr>PowerPoint Presentation</vt:lpstr>
      <vt:lpstr>PowerPoint Presentation</vt:lpstr>
      <vt:lpstr>Impact of Ottomans— </vt:lpstr>
      <vt:lpstr>PowerPoint Presentation</vt:lpstr>
      <vt:lpstr>PowerPoint Presentation</vt:lpstr>
      <vt:lpstr>Decline and End of Ottoman…</vt:lpstr>
      <vt:lpstr>PowerPoint Presentation</vt:lpstr>
      <vt:lpstr>PowerPoint Presentation</vt:lpstr>
      <vt:lpstr>Decline and End of Ottoman…</vt:lpstr>
      <vt:lpstr>PowerPoint Presentation</vt:lpstr>
    </vt:vector>
  </TitlesOfParts>
  <Company>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OTTOMAN EMPIRE</dc:title>
  <dc:creator>LucyHolmes</dc:creator>
  <cp:lastModifiedBy>Peets, Audrey</cp:lastModifiedBy>
  <cp:revision>41</cp:revision>
  <dcterms:created xsi:type="dcterms:W3CDTF">2008-08-14T14:50:15Z</dcterms:created>
  <dcterms:modified xsi:type="dcterms:W3CDTF">2011-09-06T12:05:26Z</dcterms:modified>
</cp:coreProperties>
</file>