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7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2" r:id="rId10"/>
    <p:sldId id="273" r:id="rId11"/>
    <p:sldId id="274" r:id="rId12"/>
    <p:sldId id="275" r:id="rId13"/>
    <p:sldId id="270" r:id="rId14"/>
    <p:sldId id="257" r:id="rId15"/>
    <p:sldId id="260" r:id="rId16"/>
    <p:sldId id="261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230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3EFE3-F5CB-4733-A55E-1914D2990AD7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AE8F7-6ED0-4277-ADBA-8542AE44DA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2981-02CD-4A38-9615-2AB469A51973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300F3-64E8-44D3-A346-829CEA45B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zus.ask.com/r?t=a&amp;d=us&amp;s=a&amp;c=p&amp;ti=1&amp;ai=30751&amp;l=dir&amp;o=10429&amp;sv=0a30051f&amp;ip=44da0809&amp;u=http://weekly.ahram.org.eg/2006/776/ahmadinijad.jpg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hmoud_Ahmadinejad_and_Israel#2005_.22World_Without_Zionism.22_speech" TargetMode="External"/><Relationship Id="rId2" Type="http://schemas.openxmlformats.org/officeDocument/2006/relationships/hyperlink" Target="http://en.wikipedia.org/wiki/Constitution_of_Islamic_Republic_of_Iran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ir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7150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8"/>
          <p:cNvSpPr>
            <a:spLocks noChangeArrowheads="1"/>
          </p:cNvSpPr>
          <p:nvPr/>
        </p:nvSpPr>
        <p:spPr bwMode="auto">
          <a:xfrm rot="-908032">
            <a:off x="1676400" y="2971800"/>
            <a:ext cx="59404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0">
                <a:solidFill>
                  <a:schemeClr val="folHlink"/>
                </a:solidFill>
                <a:latin typeface="Matura MT Script Capitals" pitchFamily="66" charset="0"/>
              </a:rPr>
              <a:t>IRAN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524000" y="152400"/>
            <a:ext cx="60960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  <a:r>
              <a:rPr lang="en-US" sz="6000" b="1" dirty="0" err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Mahmoud</a:t>
            </a:r>
            <a:r>
              <a:rPr lang="en-US" sz="60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  <a:r>
              <a:rPr lang="en-US" sz="6000" b="1" dirty="0" err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Ahmadinijad</a:t>
            </a:r>
            <a:r>
              <a:rPr lang="en-US" sz="60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1295400" y="5715000"/>
            <a:ext cx="6705600" cy="584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>
                <a:latin typeface="Cuneiform" pitchFamily="2" charset="0"/>
              </a:rPr>
              <a:t>Current President of Iran</a:t>
            </a:r>
          </a:p>
        </p:txBody>
      </p:sp>
      <p:pic>
        <p:nvPicPr>
          <p:cNvPr id="55300" name="Picture 6" descr="ahmadinija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219200"/>
            <a:ext cx="3276600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524000" y="152400"/>
            <a:ext cx="6096000" cy="1016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4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  <a:r>
              <a:rPr lang="en-US" sz="6000" b="1" dirty="0" err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Mahmoud</a:t>
            </a:r>
            <a:r>
              <a:rPr lang="en-US" sz="60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  <a:r>
              <a:rPr lang="en-US" sz="6000" b="1" dirty="0" err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Ahmadinijad</a:t>
            </a:r>
            <a:r>
              <a:rPr lang="en-US" sz="6000" b="1" dirty="0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 </a:t>
            </a:r>
          </a:p>
        </p:txBody>
      </p:sp>
      <p:sp>
        <p:nvSpPr>
          <p:cNvPr id="56323" name="TextBox 5"/>
          <p:cNvSpPr txBox="1">
            <a:spLocks noChangeArrowheads="1"/>
          </p:cNvSpPr>
          <p:nvPr/>
        </p:nvSpPr>
        <p:spPr bwMode="auto">
          <a:xfrm>
            <a:off x="0" y="1066800"/>
            <a:ext cx="91440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/>
              <a:t>He became president on August 6, 2005 after winning the presidential election by popular vote.  He is the highest directly elected official in the country; however, according to the of </a:t>
            </a:r>
            <a:r>
              <a:rPr lang="en-US" sz="2000">
                <a:hlinkClick r:id="rId2" action="ppaction://hlinkfile" tooltip="Constitution of Islamic Republic of Iran"/>
              </a:rPr>
              <a:t>Constitution of Iran</a:t>
            </a:r>
            <a:r>
              <a:rPr lang="en-US" sz="2000"/>
              <a:t>, he has much less power than the Supreme Leader.  </a:t>
            </a:r>
            <a:r>
              <a:rPr lang="en-US" sz="2000">
                <a:solidFill>
                  <a:srgbClr val="FF0000"/>
                </a:solidFill>
              </a:rPr>
              <a:t>This division of power would signify a ____________ form of government.</a:t>
            </a:r>
          </a:p>
          <a:p>
            <a:endParaRPr lang="en-US" sz="2000"/>
          </a:p>
          <a:p>
            <a:pPr>
              <a:buFont typeface="Arial" pitchFamily="34" charset="0"/>
              <a:buChar char="•"/>
            </a:pPr>
            <a:r>
              <a:rPr lang="en-US" sz="2000"/>
              <a:t>He has said Iran's nuclear program is for peaceful purposes and has refused to end enrichment despite United Nations Security Council resolutions.</a:t>
            </a:r>
          </a:p>
          <a:p>
            <a:endParaRPr lang="en-US" sz="2000"/>
          </a:p>
          <a:p>
            <a:pPr>
              <a:buFont typeface="Arial" pitchFamily="34" charset="0"/>
              <a:buChar char="•"/>
            </a:pPr>
            <a:r>
              <a:rPr lang="en-US" sz="2000"/>
              <a:t>He has called for the dissolution of the </a:t>
            </a:r>
            <a:r>
              <a:rPr lang="en-US" sz="2000">
                <a:solidFill>
                  <a:srgbClr val="FF0000"/>
                </a:solidFill>
              </a:rPr>
              <a:t>state of Israel </a:t>
            </a:r>
            <a:r>
              <a:rPr lang="en-US" sz="2000"/>
              <a:t>and its government, which he does not regard as legitimate or representative of the population, and for free elections in the region. He believes that the</a:t>
            </a:r>
            <a:r>
              <a:rPr lang="en-US" sz="2000">
                <a:solidFill>
                  <a:srgbClr val="FF0000"/>
                </a:solidFill>
              </a:rPr>
              <a:t> Palestinians </a:t>
            </a:r>
            <a:r>
              <a:rPr lang="en-US" sz="2000"/>
              <a:t>need a stronger voice in the region's future.</a:t>
            </a:r>
          </a:p>
          <a:p>
            <a:endParaRPr lang="en-US" sz="2000" baseline="30000"/>
          </a:p>
          <a:p>
            <a:r>
              <a:rPr lang="en-US" sz="2000"/>
              <a:t>One of his most controversial statements was one in which, according to the initial IRNA translation, he called for Israel to be "</a:t>
            </a:r>
            <a:r>
              <a:rPr lang="en-US" sz="2000">
                <a:hlinkClick r:id="rId3" action="ppaction://hlinkfile" tooltip="Mahmoud Ahmadinejad and Israel"/>
              </a:rPr>
              <a:t>wiped off the map</a:t>
            </a:r>
            <a:r>
              <a:rPr lang="en-US" sz="2000"/>
              <a:t>," though the interpretation of this quote is highly questionable.</a:t>
            </a:r>
            <a:r>
              <a:rPr lang="en-US" sz="2000" baseline="30000"/>
              <a:t> </a:t>
            </a:r>
            <a:r>
              <a:rPr lang="en-US" sz="2000"/>
              <a:t>He has also been condemned for describing the </a:t>
            </a:r>
            <a:r>
              <a:rPr lang="en-US" sz="2000">
                <a:solidFill>
                  <a:srgbClr val="FF0000"/>
                </a:solidFill>
              </a:rPr>
              <a:t>Holocaust</a:t>
            </a:r>
            <a:r>
              <a:rPr lang="en-US" sz="2000"/>
              <a:t> s a myth which has led to accusations of           </a:t>
            </a:r>
            <a:r>
              <a:rPr lang="en-US" sz="2000">
                <a:solidFill>
                  <a:srgbClr val="FF0000"/>
                </a:solidFill>
              </a:rPr>
              <a:t>anti-semitism. </a:t>
            </a:r>
          </a:p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81800" y="2057400"/>
            <a:ext cx="197643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PARLIMENTARY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752600" y="76200"/>
            <a:ext cx="5715000" cy="1431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4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Another Nuclear Power?</a:t>
            </a:r>
          </a:p>
        </p:txBody>
      </p:sp>
      <p:pic>
        <p:nvPicPr>
          <p:cNvPr id="57347" name="Picture 3" descr="Iran nukes-1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838200" y="1905000"/>
            <a:ext cx="2743200" cy="2090738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" y="4724400"/>
            <a:ext cx="42672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b="1">
                <a:latin typeface="Cuneiform" pitchFamily="2" charset="0"/>
              </a:rPr>
              <a:t>US satellite photo of Iranian nuclear facility near Arak.</a:t>
            </a:r>
          </a:p>
        </p:txBody>
      </p:sp>
      <p:pic>
        <p:nvPicPr>
          <p:cNvPr id="57349" name="Picture 5" descr="Iran nukes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362200"/>
            <a:ext cx="441960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1752600" y="914400"/>
            <a:ext cx="5715000" cy="502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The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Iran-Iraq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War (1980-1988)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10037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3820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ChangeArrowheads="1"/>
          </p:cNvSpPr>
          <p:nvPr/>
        </p:nvSpPr>
        <p:spPr bwMode="auto">
          <a:xfrm rot="-908032">
            <a:off x="1828800" y="4191000"/>
            <a:ext cx="55292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0">
                <a:solidFill>
                  <a:schemeClr val="folHlink"/>
                </a:solidFill>
                <a:latin typeface="Matura MT Script Capitals" pitchFamily="66" charset="0"/>
              </a:rPr>
              <a:t>IRAQ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1143000"/>
            <a:ext cx="77724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500">
                <a:latin typeface="Helvetica"/>
                <a:cs typeface="Times New Roman" pitchFamily="18" charset="0"/>
              </a:rPr>
              <a:t>After WWI the  ____________ took over the territory of the Ottoman Turks and established the country of ______ </a:t>
            </a:r>
            <a:endParaRPr lang="en-US" sz="350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500">
                <a:latin typeface="Helvetica"/>
                <a:cs typeface="Times New Roman" pitchFamily="18" charset="0"/>
              </a:rPr>
              <a:t>They made the ruler someone that was friendly to them but in the ______ he was overthrown by some military leaders. </a:t>
            </a:r>
            <a:endParaRPr lang="en-US" sz="3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3733800" y="1143000"/>
            <a:ext cx="1665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Comic Sans MS" pitchFamily="66" charset="0"/>
              </a:rPr>
              <a:t>British 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781800" y="2286000"/>
            <a:ext cx="1038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Comic Sans MS" pitchFamily="66" charset="0"/>
              </a:rPr>
              <a:t>Iraq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629400" y="3581400"/>
            <a:ext cx="1465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  <a:latin typeface="Comic Sans MS" pitchFamily="66" charset="0"/>
              </a:rPr>
              <a:t>1950’s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utoUpdateAnimBg="0"/>
      <p:bldP spid="22532" grpId="0" autoUpdateAnimBg="0"/>
      <p:bldP spid="2253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609600"/>
            <a:ext cx="78486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>
                <a:latin typeface="Helvetica"/>
                <a:cs typeface="Times New Roman" pitchFamily="18" charset="0"/>
              </a:rPr>
              <a:t>In 1979__________ __________ took control of the government.  He was a very harsh ruler of the country who limited personal freedoms of the countries people, media, and even had many of his political enemies executed.  </a:t>
            </a:r>
            <a:endParaRPr lang="en-US" sz="3000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133600" y="609600"/>
            <a:ext cx="3570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  <a:latin typeface="Comic Sans MS" pitchFamily="66" charset="0"/>
              </a:rPr>
              <a:t>Saddam  Hussein</a:t>
            </a:r>
          </a:p>
        </p:txBody>
      </p:sp>
      <p:pic>
        <p:nvPicPr>
          <p:cNvPr id="5124" name="Picture 9" descr="president_saddam_husain9_jpg_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581400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Iran – Iraq War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in 1980, the Iran-Iraq war broke out because the two governments did 	not like each other, wanted each others oil supplies as well as water supplies.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There were over 1.5  million casualties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 US had to send warships in the area to protect their oil tankers 	from being attacked by one of the two sides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Although Iran was an enemy of the US, we secretly gave them arms during the Reagan years, which later lead to a major investigation here in the US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in 1988, the war ended with a tie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1981200" y="1222375"/>
            <a:ext cx="5334000" cy="4416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Iran under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shah reza pahlavi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(1953-1979)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524000" y="76200"/>
            <a:ext cx="617220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4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Shah Reza Pahlavi</a:t>
            </a:r>
            <a:br>
              <a:rPr lang="en-US" sz="44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</a:br>
            <a:r>
              <a:rPr lang="en-US" sz="36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(r. 1941 – 1977)</a:t>
            </a:r>
          </a:p>
        </p:txBody>
      </p:sp>
      <p:pic>
        <p:nvPicPr>
          <p:cNvPr id="24579" name="Picture 3" descr="Shah in full regalia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 bwMode="auto">
          <a:xfrm>
            <a:off x="609600" y="1524000"/>
            <a:ext cx="3522663" cy="4953000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627563" y="2095500"/>
            <a:ext cx="4211637" cy="4044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800" b="1">
                <a:latin typeface="Comic Sans MS" pitchFamily="66" charset="0"/>
              </a:rPr>
              <a:t> </a:t>
            </a:r>
            <a:r>
              <a:rPr lang="en-US" sz="3200" b="1">
                <a:latin typeface="Cuneiform" pitchFamily="2" charset="0"/>
              </a:rPr>
              <a:t>Institutes Western</a:t>
            </a:r>
            <a:br>
              <a:rPr lang="en-US" sz="3200" b="1">
                <a:latin typeface="Cuneiform" pitchFamily="2" charset="0"/>
              </a:rPr>
            </a:br>
            <a:r>
              <a:rPr lang="en-US" sz="3200" b="1">
                <a:latin typeface="Cuneiform" pitchFamily="2" charset="0"/>
              </a:rPr>
              <a:t> reforms &amp; ties with</a:t>
            </a:r>
            <a:br>
              <a:rPr lang="en-US" sz="3200" b="1">
                <a:latin typeface="Cuneiform" pitchFamily="2" charset="0"/>
              </a:rPr>
            </a:br>
            <a:r>
              <a:rPr lang="en-US" sz="3200" b="1">
                <a:latin typeface="Cuneiform" pitchFamily="2" charset="0"/>
              </a:rPr>
              <a:t> the West .</a:t>
            </a: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3200" b="1">
                <a:latin typeface="Cuneiform" pitchFamily="2" charset="0"/>
              </a:rPr>
              <a:t> But, the majority of</a:t>
            </a:r>
            <a:br>
              <a:rPr lang="en-US" sz="3200" b="1">
                <a:latin typeface="Cuneiform" pitchFamily="2" charset="0"/>
              </a:rPr>
            </a:br>
            <a:r>
              <a:rPr lang="en-US" sz="3200" b="1">
                <a:latin typeface="Cuneiform" pitchFamily="2" charset="0"/>
              </a:rPr>
              <a:t> his people live in</a:t>
            </a:r>
            <a:br>
              <a:rPr lang="en-US" sz="3200" b="1">
                <a:latin typeface="Cuneiform" pitchFamily="2" charset="0"/>
              </a:rPr>
            </a:br>
            <a:r>
              <a:rPr lang="en-US" sz="3200" b="1">
                <a:latin typeface="Cuneiform" pitchFamily="2" charset="0"/>
              </a:rPr>
              <a:t> poverty.</a:t>
            </a: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3200" b="1">
                <a:latin typeface="Cuneiform" pitchFamily="2" charset="0"/>
              </a:rPr>
              <a:t> Brutal suppression of</a:t>
            </a:r>
            <a:br>
              <a:rPr lang="en-US" sz="3200" b="1">
                <a:latin typeface="Cuneiform" pitchFamily="2" charset="0"/>
              </a:rPr>
            </a:br>
            <a:r>
              <a:rPr lang="en-US" sz="3200" b="1">
                <a:latin typeface="Cuneiform" pitchFamily="2" charset="0"/>
              </a:rPr>
              <a:t> dissidents </a:t>
            </a:r>
            <a:r>
              <a:rPr lang="en-US" sz="3200" b="1">
                <a:latin typeface="Cuneiform" pitchFamily="2" charset="0"/>
                <a:sym typeface="Wingdings" pitchFamily="2" charset="2"/>
              </a:rPr>
              <a:t> </a:t>
            </a:r>
            <a:r>
              <a:rPr lang="en-US" sz="3200" b="1" u="sng">
                <a:solidFill>
                  <a:srgbClr val="DC0000"/>
                </a:solidFill>
                <a:latin typeface="Cuneiform" pitchFamily="2" charset="0"/>
                <a:sym typeface="Wingdings" pitchFamily="2" charset="2"/>
              </a:rPr>
              <a:t>SAVAK</a:t>
            </a:r>
            <a:endParaRPr lang="en-US" sz="3200" b="1" u="sng">
              <a:solidFill>
                <a:srgbClr val="DC0000"/>
              </a:solidFill>
              <a:latin typeface="Cuneiform" pitchFamily="2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8534400" y="6477000"/>
            <a:ext cx="5334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 b="1">
                <a:latin typeface="Comic Sans MS" pitchFamily="66" charset="0"/>
              </a:rPr>
              <a:t>Q5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586740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The Shah with Several American Presidents</a:t>
            </a:r>
          </a:p>
        </p:txBody>
      </p:sp>
      <p:pic>
        <p:nvPicPr>
          <p:cNvPr id="26627" name="Picture 3" descr="Shah &amp; Kennedy"/>
          <p:cNvPicPr>
            <a:picLocks noChangeAspect="1" noChangeArrowheads="1"/>
          </p:cNvPicPr>
          <p:nvPr/>
        </p:nvPicPr>
        <p:blipFill>
          <a:blip r:embed="rId2" cstate="print">
            <a:lum bright="6000" contrast="6000"/>
          </a:blip>
          <a:srcRect b="8888"/>
          <a:stretch>
            <a:fillRect/>
          </a:stretch>
        </p:blipFill>
        <p:spPr bwMode="auto">
          <a:xfrm>
            <a:off x="457200" y="1600200"/>
            <a:ext cx="3581400" cy="2576513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5410200" y="1676400"/>
            <a:ext cx="3433763" cy="2574925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26629" name="Picture 5" descr="Shah with Nixon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 t="3999"/>
          <a:stretch>
            <a:fillRect/>
          </a:stretch>
        </p:blipFill>
        <p:spPr bwMode="auto">
          <a:xfrm>
            <a:off x="3657600" y="3429000"/>
            <a:ext cx="2490788" cy="3048000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447800" y="76200"/>
            <a:ext cx="624840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Reasons for the </a:t>
            </a:r>
            <a:b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</a:br>
            <a: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Fall of the Shah</a:t>
            </a:r>
            <a:endParaRPr lang="en-US" sz="2800" b="1">
              <a:solidFill>
                <a:srgbClr val="3E7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uneiform" pitchFamily="2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3400" y="1600200"/>
            <a:ext cx="845820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500" b="1">
                <a:latin typeface="Cuneiform" pitchFamily="2" charset="0"/>
              </a:rPr>
              <a:t> </a:t>
            </a:r>
            <a:r>
              <a:rPr lang="en-US" sz="2500" b="1">
                <a:solidFill>
                  <a:srgbClr val="FF0000"/>
                </a:solidFill>
                <a:latin typeface="Cuneiform" pitchFamily="2" charset="0"/>
              </a:rPr>
              <a:t>The Shah spent the oil profits for top of the line </a:t>
            </a:r>
            <a:br>
              <a:rPr lang="en-US" sz="2500" b="1">
                <a:solidFill>
                  <a:srgbClr val="FF0000"/>
                </a:solidFill>
                <a:latin typeface="Cuneiform" pitchFamily="2" charset="0"/>
              </a:rPr>
            </a:br>
            <a:r>
              <a:rPr lang="en-US" sz="2500" b="1">
                <a:solidFill>
                  <a:srgbClr val="FF0000"/>
                </a:solidFill>
                <a:latin typeface="Cuneiform" pitchFamily="2" charset="0"/>
              </a:rPr>
              <a:t> American military hardware.</a:t>
            </a:r>
            <a:r>
              <a:rPr lang="en-US" sz="2500" b="1">
                <a:latin typeface="Cuneiform" pitchFamily="2" charset="0"/>
              </a:rPr>
              <a:t/>
            </a:r>
            <a:br>
              <a:rPr lang="en-US" sz="2500" b="1">
                <a:latin typeface="Cuneiform" pitchFamily="2" charset="0"/>
              </a:rPr>
            </a:br>
            <a:endParaRPr lang="en-US" sz="2500" b="1">
              <a:latin typeface="Cuneiform" pitchFamily="2" charset="0"/>
            </a:endParaRP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500" b="1">
                <a:latin typeface="Cuneiform" pitchFamily="2" charset="0"/>
              </a:rPr>
              <a:t> Little money to reinvest back into the Iranian economy.</a:t>
            </a:r>
            <a:br>
              <a:rPr lang="en-US" sz="2500" b="1">
                <a:latin typeface="Cuneiform" pitchFamily="2" charset="0"/>
              </a:rPr>
            </a:br>
            <a:endParaRPr lang="en-US" sz="2500" b="1">
              <a:latin typeface="Cuneiform" pitchFamily="2" charset="0"/>
            </a:endParaRP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500" b="1">
                <a:latin typeface="Cuneiform" pitchFamily="2" charset="0"/>
              </a:rPr>
              <a:t> </a:t>
            </a:r>
            <a:r>
              <a:rPr lang="en-US" sz="2500" b="1">
                <a:solidFill>
                  <a:srgbClr val="FF0000"/>
                </a:solidFill>
                <a:latin typeface="Cuneiform" pitchFamily="2" charset="0"/>
              </a:rPr>
              <a:t>Religious leaders angry with the Shah for too much </a:t>
            </a:r>
            <a:br>
              <a:rPr lang="en-US" sz="2500" b="1">
                <a:solidFill>
                  <a:srgbClr val="FF0000"/>
                </a:solidFill>
                <a:latin typeface="Cuneiform" pitchFamily="2" charset="0"/>
              </a:rPr>
            </a:br>
            <a:r>
              <a:rPr lang="en-US" sz="2500" b="1">
                <a:solidFill>
                  <a:srgbClr val="FF0000"/>
                </a:solidFill>
                <a:latin typeface="Cuneiform" pitchFamily="2" charset="0"/>
              </a:rPr>
              <a:t> “Westernization.”</a:t>
            </a:r>
            <a:r>
              <a:rPr lang="en-US" sz="2500" b="1">
                <a:latin typeface="Cuneiform" pitchFamily="2" charset="0"/>
              </a:rPr>
              <a:t/>
            </a:r>
            <a:br>
              <a:rPr lang="en-US" sz="2500" b="1">
                <a:latin typeface="Cuneiform" pitchFamily="2" charset="0"/>
              </a:rPr>
            </a:br>
            <a:endParaRPr lang="en-US" sz="2500" b="1">
              <a:latin typeface="Cuneiform" pitchFamily="2" charset="0"/>
            </a:endParaRP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500" b="1">
                <a:latin typeface="Cuneiform" pitchFamily="2" charset="0"/>
              </a:rPr>
              <a:t> Government corruption.</a:t>
            </a:r>
            <a:br>
              <a:rPr lang="en-US" sz="2500" b="1">
                <a:latin typeface="Cuneiform" pitchFamily="2" charset="0"/>
              </a:rPr>
            </a:br>
            <a:endParaRPr lang="en-US" sz="2500" b="1">
              <a:latin typeface="Cuneiform" pitchFamily="2" charset="0"/>
            </a:endParaRPr>
          </a:p>
          <a:p>
            <a:pPr marL="185738" indent="-185738" eaLnBrk="0" hangingPunct="0">
              <a:spcAft>
                <a:spcPct val="15000"/>
              </a:spcAft>
              <a:buClr>
                <a:srgbClr val="DC0000"/>
              </a:buClr>
              <a:buSzPct val="100000"/>
              <a:buFont typeface="Wingdings" pitchFamily="2" charset="2"/>
              <a:buChar char="§"/>
            </a:pPr>
            <a:r>
              <a:rPr lang="en-US" sz="2500" b="1">
                <a:latin typeface="Cuneiform" pitchFamily="2" charset="0"/>
              </a:rPr>
              <a:t> The Shah’s constitutional violations of the basic human </a:t>
            </a:r>
            <a:br>
              <a:rPr lang="en-US" sz="2500" b="1">
                <a:latin typeface="Cuneiform" pitchFamily="2" charset="0"/>
              </a:rPr>
            </a:br>
            <a:r>
              <a:rPr lang="en-US" sz="2500" b="1">
                <a:latin typeface="Cuneiform" pitchFamily="2" charset="0"/>
              </a:rPr>
              <a:t> rights of his citizens.</a:t>
            </a:r>
            <a:endParaRPr lang="en-US" sz="2500" b="1" u="sng">
              <a:solidFill>
                <a:srgbClr val="DC0000"/>
              </a:solidFill>
              <a:latin typeface="Cuneiform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600200" y="152400"/>
            <a:ext cx="594360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4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Ayatollah Khomeini</a:t>
            </a:r>
            <a:br>
              <a:rPr lang="en-US" sz="44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</a:br>
            <a:r>
              <a:rPr lang="en-US" sz="36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(r. 1979-1989)</a:t>
            </a:r>
          </a:p>
        </p:txBody>
      </p:sp>
      <p:pic>
        <p:nvPicPr>
          <p:cNvPr id="32771" name="Picture 3" descr="khomeini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l="2321" t="4839" r="2515" b="6451"/>
          <a:stretch>
            <a:fillRect/>
          </a:stretch>
        </p:blipFill>
        <p:spPr bwMode="auto">
          <a:xfrm>
            <a:off x="533400" y="1752600"/>
            <a:ext cx="3408363" cy="4572000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267200" y="1752600"/>
            <a:ext cx="4648200" cy="445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DC0000"/>
              </a:buClr>
              <a:buFont typeface="Wingdings" pitchFamily="2" charset="2"/>
              <a:buChar char="§"/>
            </a:pPr>
            <a:r>
              <a:rPr lang="en-US" sz="2600" b="1">
                <a:latin typeface="Cuneiform" pitchFamily="2" charset="0"/>
              </a:rPr>
              <a:t> 1902 – 1989.</a:t>
            </a:r>
          </a:p>
          <a:p>
            <a:pPr eaLnBrk="0" hangingPunct="0">
              <a:spcBef>
                <a:spcPct val="50000"/>
              </a:spcBef>
              <a:buClr>
                <a:srgbClr val="DC0000"/>
              </a:buClr>
              <a:buFont typeface="Wingdings" pitchFamily="2" charset="2"/>
              <a:buChar char="§"/>
            </a:pPr>
            <a:r>
              <a:rPr lang="en-US" sz="2600" b="1">
                <a:latin typeface="Cuneiform" pitchFamily="2" charset="0"/>
              </a:rPr>
              <a:t> Became an Islamic scholar</a:t>
            </a:r>
            <a:br>
              <a:rPr lang="en-US" sz="2600" b="1">
                <a:latin typeface="Cuneiform" pitchFamily="2" charset="0"/>
              </a:rPr>
            </a:br>
            <a:r>
              <a:rPr lang="en-US" sz="2600" b="1">
                <a:latin typeface="Cuneiform" pitchFamily="2" charset="0"/>
              </a:rPr>
              <a:t>  (studied in Qom).</a:t>
            </a:r>
          </a:p>
          <a:p>
            <a:pPr eaLnBrk="0" hangingPunct="0">
              <a:spcBef>
                <a:spcPct val="50000"/>
              </a:spcBef>
              <a:buClr>
                <a:srgbClr val="DC0000"/>
              </a:buClr>
              <a:buFont typeface="Wingdings" pitchFamily="2" charset="2"/>
              <a:buChar char="§"/>
            </a:pPr>
            <a:r>
              <a:rPr lang="en-US" sz="2600" b="1">
                <a:latin typeface="Cuneiform" pitchFamily="2" charset="0"/>
              </a:rPr>
              <a:t> Began to speak out against </a:t>
            </a:r>
            <a:br>
              <a:rPr lang="en-US" sz="2600" b="1">
                <a:latin typeface="Cuneiform" pitchFamily="2" charset="0"/>
              </a:rPr>
            </a:br>
            <a:r>
              <a:rPr lang="en-US" sz="2600" b="1">
                <a:latin typeface="Cuneiform" pitchFamily="2" charset="0"/>
              </a:rPr>
              <a:t>  the Shah in the 1960s.</a:t>
            </a:r>
          </a:p>
          <a:p>
            <a:pPr eaLnBrk="0" hangingPunct="0">
              <a:spcBef>
                <a:spcPct val="50000"/>
              </a:spcBef>
              <a:buClr>
                <a:srgbClr val="DC0000"/>
              </a:buClr>
              <a:buFont typeface="Wingdings" pitchFamily="2" charset="2"/>
              <a:buChar char="§"/>
            </a:pPr>
            <a:r>
              <a:rPr lang="en-US" sz="2600" b="1">
                <a:latin typeface="Cuneiform" pitchFamily="2" charset="0"/>
              </a:rPr>
              <a:t> Arrested and imprisoned </a:t>
            </a:r>
            <a:br>
              <a:rPr lang="en-US" sz="2600" b="1">
                <a:latin typeface="Cuneiform" pitchFamily="2" charset="0"/>
              </a:rPr>
            </a:br>
            <a:r>
              <a:rPr lang="en-US" sz="2600" b="1">
                <a:latin typeface="Cuneiform" pitchFamily="2" charset="0"/>
              </a:rPr>
              <a:t>  several times by the Shah.</a:t>
            </a:r>
          </a:p>
          <a:p>
            <a:pPr eaLnBrk="0" hangingPunct="0">
              <a:spcBef>
                <a:spcPct val="50000"/>
              </a:spcBef>
              <a:buClr>
                <a:srgbClr val="DC0000"/>
              </a:buClr>
              <a:buFont typeface="Wingdings" pitchFamily="2" charset="2"/>
              <a:buChar char="§"/>
            </a:pPr>
            <a:r>
              <a:rPr lang="en-US" sz="2600" b="1">
                <a:latin typeface="Cuneiform" pitchFamily="2" charset="0"/>
              </a:rPr>
              <a:t> Deported in 1978 &amp; went </a:t>
            </a:r>
            <a:br>
              <a:rPr lang="en-US" sz="2600" b="1">
                <a:latin typeface="Cuneiform" pitchFamily="2" charset="0"/>
              </a:rPr>
            </a:br>
            <a:r>
              <a:rPr lang="en-US" sz="2600" b="1">
                <a:latin typeface="Cuneiform" pitchFamily="2" charset="0"/>
              </a:rPr>
              <a:t>  to France.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10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10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/>
          <p:cNvSpPr>
            <a:spLocks noChangeArrowheads="1" noChangeShapeType="1" noTextEdit="1"/>
          </p:cNvSpPr>
          <p:nvPr/>
        </p:nvSpPr>
        <p:spPr bwMode="auto">
          <a:xfrm>
            <a:off x="2667000" y="838200"/>
            <a:ext cx="3733800" cy="5026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The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Islamic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Republic</a:t>
            </a:r>
          </a:p>
          <a:p>
            <a:pPr algn="ctr"/>
            <a:r>
              <a:rPr lang="en-US" sz="5400" kern="10">
                <a:ln w="19050">
                  <a:solidFill>
                    <a:srgbClr val="DC0000"/>
                  </a:solidFill>
                  <a:round/>
                  <a:headEnd type="none" w="sm" len="sm"/>
                  <a:tailEnd type="none" w="sm" len="sm"/>
                </a:ln>
                <a:solidFill>
                  <a:srgbClr val="3E7C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lfredDrake"/>
              </a:rPr>
              <a:t>of Iran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676400" y="228600"/>
            <a:ext cx="5715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The Khomeini Revolution</a:t>
            </a:r>
          </a:p>
        </p:txBody>
      </p:sp>
      <p:pic>
        <p:nvPicPr>
          <p:cNvPr id="41987" name="Picture 3" descr="Time-Iran vs the World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2514600" y="1066800"/>
            <a:ext cx="4164013" cy="5486400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1676400" y="152400"/>
            <a:ext cx="571500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rgbClr val="3E7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uneiform" pitchFamily="2" charset="0"/>
              </a:rPr>
              <a:t>Iranian Supreme Leader Ayatollah Ali Khamenei</a:t>
            </a:r>
          </a:p>
        </p:txBody>
      </p:sp>
      <p:pic>
        <p:nvPicPr>
          <p:cNvPr id="54275" name="Picture 2" descr="http://wzus.ask.com/r?t=a&amp;d=us&amp;s=a&amp;c=p&amp;ti=1&amp;ai=30751&amp;l=dir&amp;o=10429&amp;sv=0a300515&amp;ip=44da0809&amp;u=http%3A%2F%2Fboortz.com%2Fimages%2Fayatollah_ali_khamen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29000"/>
            <a:ext cx="40386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Rectangle 5"/>
          <p:cNvSpPr>
            <a:spLocks noChangeArrowheads="1"/>
          </p:cNvSpPr>
          <p:nvPr/>
        </p:nvSpPr>
        <p:spPr bwMode="auto">
          <a:xfrm>
            <a:off x="762000" y="1600200"/>
            <a:ext cx="70866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The </a:t>
            </a:r>
            <a:r>
              <a:rPr lang="en-US" sz="2800">
                <a:solidFill>
                  <a:srgbClr val="FF0000"/>
                </a:solidFill>
              </a:rPr>
              <a:t>Supreme Leader of Iran</a:t>
            </a:r>
            <a:r>
              <a:rPr lang="en-US" sz="2800"/>
              <a:t>,  </a:t>
            </a:r>
            <a:r>
              <a:rPr lang="en-US" sz="2800">
                <a:solidFill>
                  <a:srgbClr val="FF0000"/>
                </a:solidFill>
              </a:rPr>
              <a:t>Ayatollah  Ali Khamenei </a:t>
            </a:r>
            <a:r>
              <a:rPr lang="en-US" sz="2800"/>
              <a:t>who is the commander-in-chief of the armed forces of Iran and has the final word in all aspects of foreign and domestic policies.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423</Words>
  <Application>Microsoft Office PowerPoint</Application>
  <PresentationFormat>On-screen Show (4:3)</PresentationFormat>
  <Paragraphs>59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Iran – Iraq War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iggy</dc:creator>
  <cp:lastModifiedBy>e200303702</cp:lastModifiedBy>
  <cp:revision>13</cp:revision>
  <dcterms:created xsi:type="dcterms:W3CDTF">2010-09-12T16:12:59Z</dcterms:created>
  <dcterms:modified xsi:type="dcterms:W3CDTF">2010-09-13T19:42:55Z</dcterms:modified>
</cp:coreProperties>
</file>