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7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96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7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59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58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5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3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9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9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5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7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93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F5D0F-44D8-4781-976E-4AB6F754EB67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6FD3A-8FFA-47E2-97DC-6E66B74AC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6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ds.yahoo.com/_ylt=A9G_bDmlvAVJAUEAHFOJzbkF;_ylu=X3oDMTBxcDkwZ2lpBHBvcwMyBHNlYwNzcgR2dGlkA0kwOTlfMTIw/SIG=1i7jd5shq/EXP=1225199141/**http:/images.search.yahoo.com/images/view?back=http://images.search.yahoo.com/search/images?p=Niger+River+Map&amp;fr=yfp-t-501-s&amp;ei=utf-8&amp;vm=r&amp;js=1&amp;x=wrt&amp;w=900&amp;h=566&amp;imgurl=www.arikah.net/commons/en/0/0d/Niger_river_map.PNG&amp;rurl=http://www.arikah.net/encyclopedia/Niger_river&amp;size=48.4kB&amp;name=Niger_river_map.PNG&amp;p=Niger+River+Map&amp;type=png&amp;oid=54ae05acacf8d274&amp;no=2&amp;tt=84&amp;sigr=11eeesjgd&amp;sigi=11ihu7jtc&amp;sigb=136n80qgj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65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fotosa.ru/stock_photo/Balance/p_2914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3190875"/>
            <a:ext cx="55245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 clean Water?</a:t>
            </a:r>
            <a:endParaRPr lang="en-US" dirty="0"/>
          </a:p>
        </p:txBody>
      </p:sp>
      <p:sp>
        <p:nvSpPr>
          <p:cNvPr id="44036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smtClean="0"/>
              <a:t>Clean water is needed for basic health and sanitation. </a:t>
            </a:r>
          </a:p>
          <a:p>
            <a:pPr eaLnBrk="1" hangingPunct="1"/>
            <a:r>
              <a:rPr lang="en-US" sz="2800" smtClean="0"/>
              <a:t>People who are not able to have access to clean water are at risk for many diseases. </a:t>
            </a:r>
          </a:p>
          <a:p>
            <a:pPr eaLnBrk="1" hangingPunct="1"/>
            <a:r>
              <a:rPr lang="en-US" sz="2800" smtClean="0"/>
              <a:t>Lack of clean water to wash with also increases the frequency of skin and eye infections. </a:t>
            </a:r>
          </a:p>
          <a:p>
            <a:pPr eaLnBrk="1" hangingPunct="1"/>
            <a:r>
              <a:rPr lang="en-US" sz="2800" smtClean="0"/>
              <a:t>Some people in 					         Africa also face the 					     problem of water-					         borne diseases 						       spread by parasites 				                     living in standing 					         water.</a:t>
            </a:r>
          </a:p>
        </p:txBody>
      </p:sp>
    </p:spTree>
    <p:extLst>
      <p:ext uri="{BB962C8B-B14F-4D97-AF65-F5344CB8AC3E}">
        <p14:creationId xmlns:p14="http://schemas.microsoft.com/office/powerpoint/2010/main" val="442472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treehugger.com/factory-farm-wa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25" y="3705225"/>
            <a:ext cx="441007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Better Economy vs. Clean Water</a:t>
            </a:r>
            <a:endParaRPr lang="en-US" dirty="0"/>
          </a:p>
        </p:txBody>
      </p:sp>
      <p:sp>
        <p:nvSpPr>
          <p:cNvPr id="45060" name="Content Placeholder 2"/>
          <p:cNvSpPr>
            <a:spLocks noGrp="1"/>
          </p:cNvSpPr>
          <p:nvPr>
            <p:ph idx="1"/>
          </p:nvPr>
        </p:nvSpPr>
        <p:spPr>
          <a:xfrm>
            <a:off x="0" y="884238"/>
            <a:ext cx="9144000" cy="45259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Some countries in Africa have tried to improve their economies by starting factories. </a:t>
            </a:r>
          </a:p>
          <a:p>
            <a:pPr eaLnBrk="1" hangingPunct="1"/>
            <a:r>
              <a:rPr lang="en-US" sz="2800" dirty="0" smtClean="0"/>
              <a:t>Some have paid little attention to the factory wastes that are flushed into rivers and streams.</a:t>
            </a:r>
          </a:p>
          <a:p>
            <a:pPr eaLnBrk="1" hangingPunct="1"/>
            <a:r>
              <a:rPr lang="en-US" sz="2800" dirty="0" smtClean="0"/>
              <a:t> Government officials ignore environmental problems as long as the factories make profits. </a:t>
            </a:r>
          </a:p>
          <a:p>
            <a:pPr eaLnBrk="1" hangingPunct="1"/>
            <a:r>
              <a:rPr lang="en-US" sz="2800" dirty="0" smtClean="0"/>
              <a:t>Sometimes the factory 				       workers are harmed by the 				   industrial wastes that 					        pollute local water supplies.</a:t>
            </a:r>
          </a:p>
        </p:txBody>
      </p:sp>
    </p:spTree>
    <p:extLst>
      <p:ext uri="{BB962C8B-B14F-4D97-AF65-F5344CB8AC3E}">
        <p14:creationId xmlns:p14="http://schemas.microsoft.com/office/powerpoint/2010/main" val="1775693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Major Rivers &amp; Bodies of Water</a:t>
            </a:r>
            <a:endParaRPr lang="en-US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0" y="1554163"/>
            <a:ext cx="9144000" cy="5303837"/>
          </a:xfrm>
        </p:spPr>
        <p:txBody>
          <a:bodyPr/>
          <a:lstStyle/>
          <a:p>
            <a:pPr eaLnBrk="1" hangingPunct="1"/>
            <a:r>
              <a:rPr lang="en-US" smtClean="0"/>
              <a:t>For centuries, bodies of water have played a crucial role in Africa.</a:t>
            </a:r>
          </a:p>
          <a:p>
            <a:pPr eaLnBrk="1" hangingPunct="1"/>
            <a:r>
              <a:rPr lang="en-US" smtClean="0"/>
              <a:t>The ocean, seas, and rivers that surround and run through Africa have long served to unit Africans and provide access to the outside world.</a:t>
            </a:r>
          </a:p>
          <a:p>
            <a:pPr eaLnBrk="1" hangingPunct="1"/>
            <a:r>
              <a:rPr lang="en-US" smtClean="0"/>
              <a:t>Long before the invention of trains, cars, or airplanes, rivers and oceans allowed Africans to engage in trade and gain exposure to new ideas.</a:t>
            </a:r>
          </a:p>
          <a:p>
            <a:pPr eaLnBrk="1" hangingPunct="1"/>
            <a:r>
              <a:rPr lang="en-US" smtClean="0"/>
              <a:t>Such interactions enabled certain cities to become thriving centers of commerce.</a:t>
            </a:r>
          </a:p>
        </p:txBody>
      </p:sp>
    </p:spTree>
    <p:extLst>
      <p:ext uri="{BB962C8B-B14F-4D97-AF65-F5344CB8AC3E}">
        <p14:creationId xmlns:p14="http://schemas.microsoft.com/office/powerpoint/2010/main" val="3022156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rds.yahoo.com/_ylt=A9G_bF.B0AVJD3QB2jejzbkF/SIG=124s6magp/EXP=1225204225/**http%3A/www.plu.edu/~hoodbs/img/defore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4286250"/>
            <a:ext cx="38290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Deforestation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As Africans population increases and nations try to develop economically, deforestation becomes a growing concern.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Deforestation is the process of rainforests being destroyed to make way for human development.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As more of the Congo is cleared, trees and vegetation are destroyed.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Animals retreat further into the shrinking forest.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Some species even become 					</a:t>
            </a:r>
            <a:r>
              <a:rPr lang="en-US" dirty="0" smtClean="0">
                <a:solidFill>
                  <a:srgbClr val="FF0000"/>
                </a:solidFill>
              </a:rPr>
              <a:t>extinct</a:t>
            </a:r>
            <a:r>
              <a:rPr lang="en-US" dirty="0" smtClean="0"/>
              <a:t> (no longer exists)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In addition, native peoples who 				have lived in and depended 					on the rainforest for 					centuries find their way of 					life disrupted forever.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286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Aerial view of deforestation in eastern Madagascar(Airplane flight from Anatananarivo to Maroantsetra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0"/>
            <a:ext cx="523875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0" y="1554163"/>
            <a:ext cx="9144000" cy="5303837"/>
          </a:xfrm>
        </p:spPr>
        <p:txBody>
          <a:bodyPr/>
          <a:lstStyle/>
          <a:p>
            <a:pPr eaLnBrk="1" hangingPunct="1"/>
            <a:r>
              <a:rPr lang="en-US" sz="2800" smtClean="0"/>
              <a:t>Deforestation has 					environmental 						effects, as well.</a:t>
            </a:r>
          </a:p>
          <a:p>
            <a:pPr eaLnBrk="1" hangingPunct="1"/>
            <a:r>
              <a:rPr lang="en-US" sz="2800" smtClean="0"/>
              <a:t>As the number of trees 					shrinks, so does the 					amount of oxygen they produce.</a:t>
            </a:r>
          </a:p>
          <a:p>
            <a:pPr eaLnBrk="1" hangingPunct="1"/>
            <a:r>
              <a:rPr lang="en-US" sz="2800" smtClean="0"/>
              <a:t>Meanwhile, the amount of carbon dioxide in the air increases.</a:t>
            </a:r>
          </a:p>
          <a:p>
            <a:pPr eaLnBrk="1" hangingPunct="1"/>
            <a:r>
              <a:rPr lang="en-US" sz="2800" smtClean="0"/>
              <a:t>Less rainforest could also mean fewer medicines.</a:t>
            </a:r>
          </a:p>
          <a:p>
            <a:pPr eaLnBrk="1" hangingPunct="1"/>
            <a:r>
              <a:rPr lang="en-US" sz="2800" smtClean="0"/>
              <a:t>About one-fourth of all medicines people use come from rainforest plants.</a:t>
            </a:r>
          </a:p>
        </p:txBody>
      </p:sp>
    </p:spTree>
    <p:extLst>
      <p:ext uri="{BB962C8B-B14F-4D97-AF65-F5344CB8AC3E}">
        <p14:creationId xmlns:p14="http://schemas.microsoft.com/office/powerpoint/2010/main" val="16536718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syngentafoundation.org/db/1/4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5" y="4000500"/>
            <a:ext cx="347662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100" i="1" u="sng" dirty="0" smtClean="0"/>
              <a:t>Explain the relationship between poor soil and deforestation in Sub-Saharan Africa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9156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5259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800" smtClean="0"/>
              <a:t>The Sahel is an area of Africa south of the Sahara Desert. </a:t>
            </a:r>
          </a:p>
          <a:p>
            <a:pPr eaLnBrk="1" hangingPunct="1"/>
            <a:r>
              <a:rPr lang="en-US" sz="2800" smtClean="0"/>
              <a:t>It is an example of how poor farming practices and the destruction of trees and shrubs can lead to an expanding desert. </a:t>
            </a:r>
          </a:p>
          <a:p>
            <a:pPr eaLnBrk="1" hangingPunct="1"/>
            <a:r>
              <a:rPr lang="en-US" sz="2800" smtClean="0"/>
              <a:t>Most historians believe that the Sahel was once rich farmland. </a:t>
            </a:r>
          </a:p>
          <a:p>
            <a:pPr eaLnBrk="1" hangingPunct="1"/>
            <a:r>
              <a:rPr lang="en-US" sz="2800" smtClean="0"/>
              <a:t>Centuries of farming and grazing 			          along with less rainfall have 				    gradually damaged land in the 			        Sahel. </a:t>
            </a:r>
          </a:p>
          <a:p>
            <a:pPr eaLnBrk="1" hangingPunct="1"/>
            <a:r>
              <a:rPr lang="en-US" sz="2800" smtClean="0"/>
              <a:t>Millions of people struggle to farm 			      in its poor soil.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13058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postconflict.unep.ch/sudanreport/sudan_website/doccatcher/data/Photographs%20Figures%20and%20Captions%20by%20Chapter/Ch3/Chapter%20photos/3.3a%20DeforestationDSC_0279.JPG"/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694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400" smtClean="0">
                <a:solidFill>
                  <a:srgbClr val="FF0000"/>
                </a:solidFill>
              </a:rPr>
              <a:t>Deforestation </a:t>
            </a:r>
            <a:r>
              <a:rPr lang="en-US" sz="2400" smtClean="0"/>
              <a:t>is the destruction of trees and other vegetation. </a:t>
            </a:r>
          </a:p>
          <a:p>
            <a:pPr eaLnBrk="1" hangingPunct="1"/>
            <a:r>
              <a:rPr lang="en-US" sz="2400" smtClean="0"/>
              <a:t>This continues to be a problem in the Sahel and elsewhere in Africa. </a:t>
            </a:r>
          </a:p>
          <a:p>
            <a:pPr eaLnBrk="1" hangingPunct="1"/>
            <a:r>
              <a:rPr lang="en-US" sz="2400" smtClean="0"/>
              <a:t>Animals have been allowed to graze too heavily in an area and strip all of the vegetation from the soil. </a:t>
            </a:r>
          </a:p>
          <a:p>
            <a:pPr eaLnBrk="1" hangingPunct="1"/>
            <a:r>
              <a:rPr lang="en-US" sz="2400" smtClean="0"/>
              <a:t>People who need fuel or who hope to be able to clear new farmland cut down the trees that help hold the soil in place. </a:t>
            </a:r>
          </a:p>
          <a:p>
            <a:pPr eaLnBrk="1" hangingPunct="1"/>
            <a:r>
              <a:rPr lang="en-US" sz="2400" smtClean="0">
                <a:solidFill>
                  <a:srgbClr val="002060"/>
                </a:solidFill>
              </a:rPr>
              <a:t>Droughts</a:t>
            </a:r>
            <a:r>
              <a:rPr lang="en-US" sz="2400" smtClean="0">
                <a:solidFill>
                  <a:srgbClr val="00B0F0"/>
                </a:solidFill>
              </a:rPr>
              <a:t>,</a:t>
            </a:r>
            <a:r>
              <a:rPr lang="en-US" sz="2400" smtClean="0"/>
              <a:t> or periods of little rainfall, have hurt the Sahel, too. </a:t>
            </a:r>
          </a:p>
          <a:p>
            <a:pPr eaLnBrk="1" hangingPunct="1"/>
            <a:r>
              <a:rPr lang="en-US" sz="2400" smtClean="0"/>
              <a:t>The people who live in these areas often face starvation and poverty. </a:t>
            </a:r>
          </a:p>
          <a:p>
            <a:pPr eaLnBrk="1" hangingPunct="1"/>
            <a:r>
              <a:rPr lang="en-US" sz="2400" smtClean="0"/>
              <a:t>Many move into urban areas hoping to find work but most find only more poverty. 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</a:rPr>
              <a:t>In recent years, the United Nations and the World Food Bank have come to the aid of those living in parts of the Sahel. </a:t>
            </a:r>
          </a:p>
          <a:p>
            <a:pPr eaLnBrk="1" hangingPunct="1"/>
            <a:r>
              <a:rPr lang="en-US" sz="2400" smtClean="0"/>
              <a:t>They have worked to find solutions to help the people survive and live a better life.</a:t>
            </a:r>
          </a:p>
        </p:txBody>
      </p:sp>
    </p:spTree>
    <p:extLst>
      <p:ext uri="{BB962C8B-B14F-4D97-AF65-F5344CB8AC3E}">
        <p14:creationId xmlns:p14="http://schemas.microsoft.com/office/powerpoint/2010/main" val="25466418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unccd.int/publicinfo/wmo/images/DSC_De%20la%20hai%20vive%20pour%20lutter%20contre%20la%20desertification%20dans%20le%20sah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67138"/>
            <a:ext cx="4648200" cy="309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2400" i="1" u="sng" dirty="0" smtClean="0"/>
              <a:t>Explain the impact of desertification on the environment of Africa from the Sahel to the rainforest</a:t>
            </a:r>
            <a:endParaRPr lang="en-US" sz="2400" dirty="0"/>
          </a:p>
        </p:txBody>
      </p:sp>
      <p:sp>
        <p:nvSpPr>
          <p:cNvPr id="51204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525963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z="2800" smtClean="0"/>
              <a:t>The Sahel is one part of Africa that is experiencing severe problems with </a:t>
            </a:r>
            <a:r>
              <a:rPr lang="en-US" sz="2800" smtClean="0">
                <a:solidFill>
                  <a:srgbClr val="FF0000"/>
                </a:solidFill>
              </a:rPr>
              <a:t>desertification</a:t>
            </a:r>
            <a:r>
              <a:rPr lang="en-US" sz="2800" smtClean="0"/>
              <a:t>, the process of the desert expanding into areas that had formerly been farmland. </a:t>
            </a:r>
          </a:p>
          <a:p>
            <a:pPr eaLnBrk="1" hangingPunct="1"/>
            <a:r>
              <a:rPr lang="en-US" sz="2800" smtClean="0"/>
              <a:t>As the land is overused, the soil becomes poor and powdery. </a:t>
            </a:r>
          </a:p>
          <a:p>
            <a:pPr eaLnBrk="1" hangingPunct="1"/>
            <a:r>
              <a:rPr lang="en-US" sz="2800" smtClean="0"/>
              <a:t>The winds coming from the Sahara gradually blow the dry topsoil away, leaving a 				        barren and rocky land.</a:t>
            </a:r>
          </a:p>
          <a:p>
            <a:pPr eaLnBrk="1" hangingPunct="1"/>
            <a:r>
              <a:rPr lang="en-US" sz="2800" smtClean="0"/>
              <a:t>Periods of drought in 					        recent years have made 				             this situation worse.</a:t>
            </a:r>
          </a:p>
        </p:txBody>
      </p:sp>
    </p:spTree>
    <p:extLst>
      <p:ext uri="{BB962C8B-B14F-4D97-AF65-F5344CB8AC3E}">
        <p14:creationId xmlns:p14="http://schemas.microsoft.com/office/powerpoint/2010/main" val="1168666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earthobservatory.nasa.gov/Features/Desertification/Images/sahel_dipty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0"/>
            <a:ext cx="3200400" cy="398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smtClean="0"/>
              <a:t>As the desert expands, people are 			   less able to grow enough food to 				 feed them. </a:t>
            </a:r>
          </a:p>
          <a:p>
            <a:pPr eaLnBrk="1" hangingPunct="1"/>
            <a:r>
              <a:rPr lang="en-US" sz="2800" smtClean="0"/>
              <a:t>People living in areas going through 	     desertification face hunger and 			   hardship. </a:t>
            </a:r>
          </a:p>
          <a:p>
            <a:pPr eaLnBrk="1" hangingPunct="1"/>
            <a:r>
              <a:rPr lang="en-US" sz="2800" smtClean="0"/>
              <a:t>In the Sahel, however, a majority of 	     		   the desertification is the result of 			              the actions of people rather than climate. </a:t>
            </a:r>
          </a:p>
          <a:p>
            <a:pPr eaLnBrk="1" hangingPunct="1"/>
            <a:r>
              <a:rPr lang="en-US" sz="2800" smtClean="0"/>
              <a:t>Land is being cleared for farming and trees and shrubs are being cut down for firewood. </a:t>
            </a:r>
          </a:p>
          <a:p>
            <a:pPr eaLnBrk="1" hangingPunct="1"/>
            <a:r>
              <a:rPr lang="en-US" sz="2800" smtClean="0"/>
              <a:t>The survival needs of the people living there are clear, but they are destroying major parts of their environment in the process.</a:t>
            </a:r>
          </a:p>
          <a:p>
            <a:pPr eaLnBrk="1" hangingPunct="1"/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2732567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www.unique-southamerica-travel-experience.com/images/amazon-defore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0"/>
            <a:ext cx="41910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Deforestation in </a:t>
            </a:r>
            <a:br>
              <a:rPr lang="en-US" dirty="0" smtClean="0"/>
            </a:br>
            <a:r>
              <a:rPr lang="en-US" dirty="0" smtClean="0"/>
              <a:t>rainforests</a:t>
            </a:r>
            <a:endParaRPr lang="en-US" dirty="0"/>
          </a:p>
        </p:txBody>
      </p:sp>
      <p:sp>
        <p:nvSpPr>
          <p:cNvPr id="53252" name="Content Placeholder 2"/>
          <p:cNvSpPr>
            <a:spLocks noGrp="1"/>
          </p:cNvSpPr>
          <p:nvPr>
            <p:ph idx="1"/>
          </p:nvPr>
        </p:nvSpPr>
        <p:spPr>
          <a:xfrm>
            <a:off x="0" y="1554163"/>
            <a:ext cx="9144000" cy="4525962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smtClean="0"/>
              <a:t>Another place on the continent 			         where rapid deforestation is 			         taking place is in Africa’s west 			             and central tropical rainforests. </a:t>
            </a:r>
          </a:p>
          <a:p>
            <a:pPr eaLnBrk="1" hangingPunct="1"/>
            <a:r>
              <a:rPr lang="en-US" sz="2800" smtClean="0"/>
              <a:t>Many of the rainforests that once ran from Guinea to Cameroon are already gone. </a:t>
            </a:r>
          </a:p>
          <a:p>
            <a:pPr eaLnBrk="1" hangingPunct="1"/>
            <a:r>
              <a:rPr lang="en-US" sz="2800" smtClean="0"/>
              <a:t>The country in West Africa that is losing rainforests at the fastest rate today is Nigeria. </a:t>
            </a:r>
          </a:p>
          <a:p>
            <a:pPr eaLnBrk="1" hangingPunct="1"/>
            <a:r>
              <a:rPr lang="en-US" sz="2800" smtClean="0"/>
              <a:t>The United Nations estimates that Nigeria has now lost about 55 percent of its original forests to logging, clearing land for farming, and cutting trees to use as fuel.</a:t>
            </a:r>
          </a:p>
        </p:txBody>
      </p:sp>
    </p:spTree>
    <p:extLst>
      <p:ext uri="{BB962C8B-B14F-4D97-AF65-F5344CB8AC3E}">
        <p14:creationId xmlns:p14="http://schemas.microsoft.com/office/powerpoint/2010/main" val="173239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ehponline.org/members/2006/114-4/sphe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429000"/>
            <a:ext cx="2857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Section 2 – Environmental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686800" cy="4525963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Like other parts of the world, Africa must deal with environmental problems.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One major problem facing Africa is pollution.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Pollution occurs when human-made products or waste negatively alters the natural environment.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/>
              <a:t>Trash left in an open field, harmful 			chemicals released into the air 			by a factory, and industrial waste 			flowing into a natural water supply 		are all forms of pollution.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347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werichanel.files.wordpress.com/2009/10/women-in-east-af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0"/>
            <a:ext cx="4114800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6868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Desertification in </a:t>
            </a:r>
            <a:br>
              <a:rPr lang="en-US" dirty="0" smtClean="0"/>
            </a:br>
            <a:r>
              <a:rPr lang="en-US" dirty="0" smtClean="0"/>
              <a:t>East Africa</a:t>
            </a:r>
            <a:endParaRPr lang="en-US" dirty="0"/>
          </a:p>
        </p:txBody>
      </p:sp>
      <p:sp>
        <p:nvSpPr>
          <p:cNvPr id="54276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400" smtClean="0"/>
              <a:t>The same desertification is 				    happening in East Africa as well. </a:t>
            </a:r>
          </a:p>
          <a:p>
            <a:pPr eaLnBrk="1" hangingPunct="1"/>
            <a:r>
              <a:rPr lang="en-US" sz="2400" smtClean="0"/>
              <a:t>In Ethiopia, people who have lived 				      for generations by farming and 			    	           raising grazing animals like sheep and goats are finding they have less and less land available to them. </a:t>
            </a:r>
          </a:p>
          <a:p>
            <a:pPr eaLnBrk="1" hangingPunct="1"/>
            <a:r>
              <a:rPr lang="en-US" sz="2400" smtClean="0"/>
              <a:t>They have also been hit with long periods of drought or periods of little rain. </a:t>
            </a:r>
          </a:p>
          <a:p>
            <a:pPr eaLnBrk="1" hangingPunct="1"/>
            <a:r>
              <a:rPr lang="en-US" sz="2400" smtClean="0"/>
              <a:t>As cities grow, they expand into areas that were once used for farming. </a:t>
            </a:r>
          </a:p>
          <a:p>
            <a:pPr eaLnBrk="1" hangingPunct="1"/>
            <a:r>
              <a:rPr lang="en-US" sz="2400" smtClean="0"/>
              <a:t>This means those who farm have to reuse the same land.</a:t>
            </a:r>
          </a:p>
          <a:p>
            <a:pPr eaLnBrk="1" hangingPunct="1"/>
            <a:r>
              <a:rPr lang="en-US" sz="2400" smtClean="0"/>
              <a:t> Animals overgrazed their fields and ate more grass than could be grown before the next season. </a:t>
            </a:r>
          </a:p>
          <a:p>
            <a:pPr eaLnBrk="1" hangingPunct="1"/>
            <a:r>
              <a:rPr lang="en-US" sz="2400" smtClean="0"/>
              <a:t>As the soil has worn out, the desert has crept in.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80986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www.aquaproholland.com/images/herbeboss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3810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The growing Sahara </a:t>
            </a:r>
            <a:br>
              <a:rPr lang="en-US" dirty="0" smtClean="0"/>
            </a:br>
            <a:r>
              <a:rPr lang="en-US" dirty="0" smtClean="0"/>
              <a:t>Desert </a:t>
            </a:r>
            <a:endParaRPr lang="en-US" dirty="0"/>
          </a:p>
        </p:txBody>
      </p:sp>
      <p:sp>
        <p:nvSpPr>
          <p:cNvPr id="5530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sz="2800" smtClean="0"/>
              <a:t>The constant movement of the 			  Sahara Desert can be seen in 			     many of the countries that border that great desert. </a:t>
            </a:r>
          </a:p>
          <a:p>
            <a:pPr eaLnBrk="1" hangingPunct="1"/>
            <a:r>
              <a:rPr lang="en-US" sz="2800" smtClean="0"/>
              <a:t>Some people speak of a “</a:t>
            </a:r>
            <a:r>
              <a:rPr lang="en-US" sz="2800" smtClean="0">
                <a:solidFill>
                  <a:srgbClr val="00B050"/>
                </a:solidFill>
              </a:rPr>
              <a:t>Green Line</a:t>
            </a:r>
            <a:r>
              <a:rPr lang="en-US" sz="2800" smtClean="0"/>
              <a:t>,” the place where the cultivated land ends and the desert begins.</a:t>
            </a:r>
          </a:p>
          <a:p>
            <a:pPr eaLnBrk="1" hangingPunct="1"/>
            <a:r>
              <a:rPr lang="en-US" sz="2800" smtClean="0"/>
              <a:t> People work hard to try to replant trees, to build windbreaks to keep out the sand, and to push the desert back whenever they can. </a:t>
            </a:r>
          </a:p>
          <a:p>
            <a:pPr eaLnBrk="1" hangingPunct="1"/>
            <a:r>
              <a:rPr lang="en-US" sz="2800" smtClean="0"/>
              <a:t>In many parts of Africa, this has become a losing battle, as the desert claims more land each year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4583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686800" cy="838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1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Explain how water pollution and the unequal distribution of water impacts irrigation, trade, industry and drinking water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endParaRPr lang="en-US" sz="3100" dirty="0"/>
          </a:p>
        </p:txBody>
      </p:sp>
      <p:sp>
        <p:nvSpPr>
          <p:cNvPr id="36867" name="TextBox 3"/>
          <p:cNvSpPr txBox="1">
            <a:spLocks noChangeArrowheads="1"/>
          </p:cNvSpPr>
          <p:nvPr/>
        </p:nvSpPr>
        <p:spPr bwMode="auto">
          <a:xfrm>
            <a:off x="0" y="1219200"/>
            <a:ext cx="9144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400"/>
              <a:t>Much of Africa has trouble having enough water for people to live.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Parts of Africa are arid desert, others are semi-arid, some are rolling grasslands, and still others are humid and sub-tropical.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Countries with large river systems have enough water for farming and for people in villages, towns, and cities.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However, all countries have the problem of increasing pollution from factories, and animals and human waste.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Some countries have poor harvest, little grazing for farm animals, and even little clean water for drinking and washing.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Each year deserts claim more and more. </a:t>
            </a:r>
          </a:p>
          <a:p>
            <a:pPr eaLnBrk="1" hangingPunct="1">
              <a:buFont typeface="Arial" charset="0"/>
              <a:buChar char="•"/>
            </a:pPr>
            <a:r>
              <a:rPr lang="en-US" sz="2400"/>
              <a:t>The tension between the needs of a growing population and the limited supply of water is a serious issue for most of Africa.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97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bestcountryreports.com/media/D_Images/Egypt_P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819400" cy="367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800" smtClean="0"/>
              <a:t>Many countries in Africa do not have 		      enough clean water even though they 		           have large rivers. </a:t>
            </a:r>
          </a:p>
          <a:p>
            <a:pPr eaLnBrk="1" hangingPunct="1"/>
            <a:r>
              <a:rPr lang="en-US" sz="2800" smtClean="0"/>
              <a:t>Egypt is a good example. </a:t>
            </a:r>
          </a:p>
          <a:p>
            <a:pPr eaLnBrk="1" hangingPunct="1"/>
            <a:r>
              <a:rPr lang="en-US" sz="2800" smtClean="0"/>
              <a:t>The Nile River, the longest in the world, 			 runs the length of Egypt. </a:t>
            </a:r>
          </a:p>
          <a:p>
            <a:pPr eaLnBrk="1" hangingPunct="1"/>
            <a:r>
              <a:rPr lang="en-US" sz="2800" smtClean="0"/>
              <a:t>Most Egyptians live along its banks. </a:t>
            </a:r>
          </a:p>
          <a:p>
            <a:pPr eaLnBrk="1" hangingPunct="1"/>
            <a:r>
              <a:rPr lang="en-US" sz="2800" smtClean="0"/>
              <a:t>The river is sued for water and transportation. </a:t>
            </a:r>
          </a:p>
          <a:p>
            <a:pPr eaLnBrk="1" hangingPunct="1"/>
            <a:r>
              <a:rPr lang="en-US" sz="2800" smtClean="0"/>
              <a:t>In recent years, however, overpopulation and poor sanitation regulations have made life along the Nile River more difficult. </a:t>
            </a:r>
          </a:p>
          <a:p>
            <a:pPr eaLnBrk="1" hangingPunct="1"/>
            <a:r>
              <a:rPr lang="en-US" sz="2800" smtClean="0"/>
              <a:t>People are concerned about the water’s contamination with human and industrial wastes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88067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/>
              <a:t>The Aswan High Dam has allowed Egypt to have year-round irrigation, so the farmers can grow three crops a year rather than just one. </a:t>
            </a:r>
          </a:p>
          <a:p>
            <a:pPr eaLnBrk="1" hangingPunct="1"/>
            <a:r>
              <a:rPr lang="en-US" sz="2800" smtClean="0"/>
              <a:t>They no longer have to depend on the annual flooding of the Nile to bring water to their fields. </a:t>
            </a:r>
          </a:p>
          <a:p>
            <a:pPr eaLnBrk="1" hangingPunct="1"/>
            <a:r>
              <a:rPr lang="en-US" sz="2800" smtClean="0"/>
              <a:t>The dam is also used to generate electricity for the people of Egypt.</a:t>
            </a:r>
          </a:p>
          <a:p>
            <a:pPr eaLnBrk="1" hangingPunct="1"/>
            <a:r>
              <a:rPr lang="en-US" sz="2800" smtClean="0"/>
              <a:t> However, because the Nile no longer floods, the silt (rich topsoil carried by the floodwaters) is no longer deposited in the Egyptian fields. </a:t>
            </a:r>
          </a:p>
          <a:p>
            <a:pPr eaLnBrk="1" hangingPunct="1"/>
            <a:endParaRPr lang="en-US" smtClean="0"/>
          </a:p>
        </p:txBody>
      </p:sp>
      <p:pic>
        <p:nvPicPr>
          <p:cNvPr id="38915" name="Picture 6" descr="http://www.egyptologyonline.com/500x250%20Aswan%20high%20d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191000"/>
            <a:ext cx="5334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035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6868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Irrigation requires farmers to use chemical fertilizers instead. </a:t>
            </a:r>
          </a:p>
          <a:p>
            <a:pPr eaLnBrk="1" hangingPunct="1"/>
            <a:r>
              <a:rPr lang="en-US" sz="2800" smtClean="0"/>
              <a:t>Fertilizers are expensive and contribute to the river’s pollution. </a:t>
            </a:r>
          </a:p>
          <a:p>
            <a:pPr eaLnBrk="1" hangingPunct="1"/>
            <a:r>
              <a:rPr lang="en-US" sz="2800" smtClean="0"/>
              <a:t>Fertilizers have caused some parts of Egypt’s farmland to develop heavy concentrations of salt. </a:t>
            </a:r>
          </a:p>
          <a:p>
            <a:pPr eaLnBrk="1" hangingPunct="1"/>
            <a:r>
              <a:rPr lang="en-US" sz="2800" smtClean="0"/>
              <a:t>Land that is contaminated with salt is not suitable for growing crops.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39939" name="Picture 4" descr="Aswan High Dam in 6-meter Resolution from the International Space S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02000"/>
            <a:ext cx="4572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2" descr="http://media-2.web.britannica.com/eb-media/48/54248-004-D9C1D68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1500"/>
            <a:ext cx="504825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350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/>
              <a:t>The Niger River provides some relief to the people living in the Sahel. </a:t>
            </a:r>
          </a:p>
          <a:p>
            <a:pPr eaLnBrk="1" hangingPunct="1"/>
            <a:r>
              <a:rPr lang="en-US" sz="2800" smtClean="0"/>
              <a:t>The Niger is also a vital transportation route. </a:t>
            </a:r>
          </a:p>
          <a:p>
            <a:pPr eaLnBrk="1" hangingPunct="1"/>
            <a:r>
              <a:rPr lang="en-US" sz="2800" smtClean="0"/>
              <a:t>When the Niger reaches the sea in the country of Nigeria, it broadens into what is known as the “Oil Delta.” </a:t>
            </a:r>
          </a:p>
          <a:p>
            <a:pPr eaLnBrk="1" hangingPunct="1"/>
            <a:r>
              <a:rPr lang="en-US" sz="2800" smtClean="0"/>
              <a:t>This area is rich in petroleum. </a:t>
            </a:r>
          </a:p>
          <a:p>
            <a:pPr eaLnBrk="1" hangingPunct="1"/>
            <a:r>
              <a:rPr lang="en-US" sz="2800" smtClean="0"/>
              <a:t>The silt from the river makes good soil for planting crops, also. </a:t>
            </a:r>
          </a:p>
          <a:p>
            <a:pPr eaLnBrk="1" hangingPunct="1"/>
            <a:r>
              <a:rPr lang="en-US" sz="2800" smtClean="0"/>
              <a:t>However, petroleum production has polluted this once rich farmland.</a:t>
            </a:r>
          </a:p>
        </p:txBody>
      </p:sp>
      <p:pic>
        <p:nvPicPr>
          <p:cNvPr id="40963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476750"/>
            <a:ext cx="3810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156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uflib.ufl.edu/afa/reserves/poynor/arh3526/congoriver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38" y="1828800"/>
            <a:ext cx="52244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The Congo River provides water to villages and towns, water for irrigation, and a fishing industry. </a:t>
            </a:r>
          </a:p>
          <a:p>
            <a:pPr eaLnBrk="1" hangingPunct="1"/>
            <a:r>
              <a:rPr lang="en-US" sz="2800" smtClean="0"/>
              <a:t>It serves as a major transportation route for those who need to go from the interior of Africa to the Atlantic Ocean. </a:t>
            </a:r>
          </a:p>
          <a:p>
            <a:pPr eaLnBrk="1" hangingPunct="1"/>
            <a:r>
              <a:rPr lang="en-US" sz="2800" smtClean="0"/>
              <a:t>Much of the timber 						 from the rainforests is 			          transported down the river, and 			         people travel the river in 				        search of work.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60963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news.bbc.co.uk/olmedia/450000/images/_454926_africa_300_river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25" y="4648200"/>
            <a:ext cx="34702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Water Wars?</a:t>
            </a:r>
            <a:endParaRPr lang="en-US" dirty="0"/>
          </a:p>
        </p:txBody>
      </p:sp>
      <p:sp>
        <p:nvSpPr>
          <p:cNvPr id="43012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smtClean="0"/>
              <a:t>Many who study this region believe that Africa could find itself in the midst of “water wars” in the coming years. </a:t>
            </a:r>
          </a:p>
          <a:p>
            <a:pPr eaLnBrk="1" hangingPunct="1"/>
            <a:r>
              <a:rPr lang="en-US" sz="2800" smtClean="0"/>
              <a:t>The Nile River runs through Ethiopia, Sudan, and Egypt. </a:t>
            </a:r>
          </a:p>
          <a:p>
            <a:pPr eaLnBrk="1" hangingPunct="1"/>
            <a:r>
              <a:rPr lang="en-US" sz="2800" smtClean="0"/>
              <a:t>All of these countries have growing populations and growing water needs. </a:t>
            </a:r>
          </a:p>
          <a:p>
            <a:pPr eaLnBrk="1" hangingPunct="1"/>
            <a:r>
              <a:rPr lang="en-US" sz="2800" smtClean="0"/>
              <a:t>The Niger River supplies the dry Sahel area before flowing into Nigeria. </a:t>
            </a:r>
          </a:p>
          <a:p>
            <a:pPr eaLnBrk="1" hangingPunct="1"/>
            <a:r>
              <a:rPr lang="en-US" sz="2800" smtClean="0"/>
              <a:t>As more water is drawn off upstream, less is available to the countries farther down river. </a:t>
            </a:r>
          </a:p>
          <a:p>
            <a:pPr eaLnBrk="1" hangingPunct="1"/>
            <a:r>
              <a:rPr lang="en-US" sz="2800" smtClean="0"/>
              <a:t>Increases in agriculture also mean 		       greater water needs as well.</a:t>
            </a:r>
          </a:p>
        </p:txBody>
      </p:sp>
    </p:spTree>
    <p:extLst>
      <p:ext uri="{BB962C8B-B14F-4D97-AF65-F5344CB8AC3E}">
        <p14:creationId xmlns:p14="http://schemas.microsoft.com/office/powerpoint/2010/main" val="24613398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1129</Words>
  <Application>Microsoft Office PowerPoint</Application>
  <PresentationFormat>On-screen Show (4:3)</PresentationFormat>
  <Paragraphs>114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Section 2 – Environmental policies</vt:lpstr>
      <vt:lpstr>Explain how water pollution and the unequal distribution of water impacts irrigation, trade, industry and drinking water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Water Wars?</vt:lpstr>
      <vt:lpstr>No clean Water?</vt:lpstr>
      <vt:lpstr>Better Economy vs. Clean Water</vt:lpstr>
      <vt:lpstr>Major Rivers &amp; Bodies of Water</vt:lpstr>
      <vt:lpstr>Deforestation</vt:lpstr>
      <vt:lpstr>PowerPoint Presentation</vt:lpstr>
      <vt:lpstr>Explain the relationship between poor soil and deforestation in Sub-Saharan Africa </vt:lpstr>
      <vt:lpstr>PowerPoint Presentation</vt:lpstr>
      <vt:lpstr>Explain the impact of desertification on the environment of Africa from the Sahel to the rainforest</vt:lpstr>
      <vt:lpstr>PowerPoint Presentation</vt:lpstr>
      <vt:lpstr>Deforestation in  rainforests</vt:lpstr>
      <vt:lpstr>Desertification in  East Africa</vt:lpstr>
      <vt:lpstr>The growing Sahara  Desert </vt:lpstr>
    </vt:vector>
  </TitlesOfParts>
  <Company>Gwinnett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Book, Arielle</dc:creator>
  <cp:lastModifiedBy>Book, Arielle</cp:lastModifiedBy>
  <cp:revision>2</cp:revision>
  <dcterms:created xsi:type="dcterms:W3CDTF">2011-10-19T12:12:13Z</dcterms:created>
  <dcterms:modified xsi:type="dcterms:W3CDTF">2011-10-19T12:22:31Z</dcterms:modified>
</cp:coreProperties>
</file>