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6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2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A3630-F7D6-4BD4-B261-29BC8AD10CFF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F8DB96-1B69-428E-922D-1EA6032CAA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500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8DB96-1B69-428E-922D-1EA6032CAAA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7AF88-9B94-4D88-B387-45A14485A74F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F5499-17A3-4665-B883-D627D259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7AF88-9B94-4D88-B387-45A14485A74F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F5499-17A3-4665-B883-D627D259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7AF88-9B94-4D88-B387-45A14485A74F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F5499-17A3-4665-B883-D627D259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7AF88-9B94-4D88-B387-45A14485A74F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F5499-17A3-4665-B883-D627D259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7AF88-9B94-4D88-B387-45A14485A74F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F5499-17A3-4665-B883-D627D259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7AF88-9B94-4D88-B387-45A14485A74F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F5499-17A3-4665-B883-D627D259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7AF88-9B94-4D88-B387-45A14485A74F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F5499-17A3-4665-B883-D627D259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7AF88-9B94-4D88-B387-45A14485A74F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F5499-17A3-4665-B883-D627D259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7AF88-9B94-4D88-B387-45A14485A74F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F5499-17A3-4665-B883-D627D259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7AF88-9B94-4D88-B387-45A14485A74F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F5499-17A3-4665-B883-D627D259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C7AF88-9B94-4D88-B387-45A14485A74F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F5499-17A3-4665-B883-D627D25953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5C7AF88-9B94-4D88-B387-45A14485A74F}" type="datetimeFigureOut">
              <a:rPr lang="en-US" smtClean="0"/>
              <a:pPr/>
              <a:t>2/1/2012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94F5499-17A3-4665-B883-D627D259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www.animationfactory.com/animations/people_a_l/elderly/12ebd4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http://upload.wikimedia.org/wikipedia/commons/thumb/8/81/Stop_sign.png/600px-Stop_sign.png"/>
          <p:cNvPicPr>
            <a:picLocks noChangeAspect="1" noChangeArrowheads="1"/>
          </p:cNvPicPr>
          <p:nvPr/>
        </p:nvPicPr>
        <p:blipFill>
          <a:blip r:embed="rId3">
            <a:lum bright="40000" contrast="-30000"/>
          </a:blip>
          <a:srcRect/>
          <a:stretch>
            <a:fillRect/>
          </a:stretch>
        </p:blipFill>
        <p:spPr bwMode="auto">
          <a:xfrm>
            <a:off x="144780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295400" y="0"/>
            <a:ext cx="676364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China Ceases Trade</a:t>
            </a:r>
          </a:p>
        </p:txBody>
      </p:sp>
      <p:sp>
        <p:nvSpPr>
          <p:cNvPr id="35844" name="TextBox 2"/>
          <p:cNvSpPr txBox="1">
            <a:spLocks noChangeArrowheads="1"/>
          </p:cNvSpPr>
          <p:nvPr/>
        </p:nvSpPr>
        <p:spPr bwMode="auto">
          <a:xfrm>
            <a:off x="0" y="914400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400" b="1" dirty="0" smtClean="0"/>
              <a:t>The </a:t>
            </a:r>
            <a:r>
              <a:rPr lang="en-US" sz="2400" b="1" dirty="0"/>
              <a:t>rest of the world seemed to demand China’s products more than China sought theirs.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400" b="1" dirty="0"/>
              <a:t>The emperor and his advisors agreed that the nation's money should go to strengthening the military rather than to finance commercial voyages.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China entered a period of isolation from the rest of the world.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/>
              <a:t>While private merchants continued to trade along </a:t>
            </a:r>
            <a:r>
              <a:rPr lang="en-US" sz="2400" dirty="0" smtClean="0"/>
              <a:t>routes </a:t>
            </a:r>
            <a:r>
              <a:rPr lang="en-US" sz="2400" dirty="0"/>
              <a:t>like the Silk Road, China never again financed large </a:t>
            </a:r>
            <a:r>
              <a:rPr lang="en-US" sz="2400" dirty="0" smtClean="0"/>
              <a:t>voyages.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WordArt 2"/>
          <p:cNvSpPr>
            <a:spLocks noChangeArrowheads="1" noChangeShapeType="1" noTextEdit="1"/>
          </p:cNvSpPr>
          <p:nvPr/>
        </p:nvSpPr>
        <p:spPr bwMode="auto">
          <a:xfrm>
            <a:off x="1905000" y="0"/>
            <a:ext cx="58674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solidFill>
                  <a:srgbClr val="F9C507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OrientNarrow"/>
              </a:rPr>
              <a:t>Europe vs. China </a:t>
            </a:r>
          </a:p>
        </p:txBody>
      </p:sp>
      <p:sp>
        <p:nvSpPr>
          <p:cNvPr id="117763" name="Text Box 3"/>
          <p:cNvSpPr txBox="1">
            <a:spLocks noChangeArrowheads="1"/>
          </p:cNvSpPr>
          <p:nvPr/>
        </p:nvSpPr>
        <p:spPr bwMode="auto">
          <a:xfrm>
            <a:off x="1905000" y="3962400"/>
            <a:ext cx="5486400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In ___________ the Chinese people revolted against the emperor that they blamed for _____________________?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895600" y="990600"/>
            <a:ext cx="2362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17765" name="Text Box 5"/>
          <p:cNvSpPr txBox="1">
            <a:spLocks noChangeArrowheads="1"/>
          </p:cNvSpPr>
          <p:nvPr/>
        </p:nvSpPr>
        <p:spPr bwMode="auto">
          <a:xfrm>
            <a:off x="2590800" y="3886200"/>
            <a:ext cx="9144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1911</a:t>
            </a:r>
          </a:p>
        </p:txBody>
      </p:sp>
      <p:sp>
        <p:nvSpPr>
          <p:cNvPr id="117768" name="Text Box 8"/>
          <p:cNvSpPr txBox="1">
            <a:spLocks noChangeArrowheads="1"/>
          </p:cNvSpPr>
          <p:nvPr/>
        </p:nvSpPr>
        <p:spPr bwMode="auto">
          <a:xfrm>
            <a:off x="1752600" y="4495800"/>
            <a:ext cx="32004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Not protecting them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7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7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7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 animBg="1"/>
      <p:bldP spid="117763" grpId="0"/>
      <p:bldP spid="117765" grpId="0"/>
      <p:bldP spid="1177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7086600" cy="1143000"/>
          </a:xfrm>
          <a:effectLst>
            <a:outerShdw dist="35921" dir="2700000" algn="ctr" rotWithShape="0">
              <a:schemeClr val="tx1"/>
            </a:outerShdw>
          </a:effectLst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FFFF00"/>
                </a:solidFill>
                <a:latin typeface="OrientNarrow" pitchFamily="2" charset="0"/>
              </a:rPr>
              <a:t>Chiang Kai-shek Becomes President </a:t>
            </a:r>
            <a:br>
              <a:rPr lang="en-US" sz="4000" b="1" dirty="0" smtClean="0">
                <a:solidFill>
                  <a:srgbClr val="FFFF00"/>
                </a:solidFill>
                <a:latin typeface="OrientNarrow" pitchFamily="2" charset="0"/>
              </a:rPr>
            </a:br>
            <a:r>
              <a:rPr lang="en-US" sz="4000" b="1" dirty="0" smtClean="0">
                <a:solidFill>
                  <a:srgbClr val="FFFF00"/>
                </a:solidFill>
                <a:latin typeface="OrientNarrow" pitchFamily="2" charset="0"/>
              </a:rPr>
              <a:t>of Nationalist China, 1928</a:t>
            </a:r>
          </a:p>
        </p:txBody>
      </p:sp>
      <p:pic>
        <p:nvPicPr>
          <p:cNvPr id="15363" name="Picture 6" descr="jia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12000"/>
          </a:blip>
          <a:stretch>
            <a:fillRect/>
          </a:stretch>
        </p:blipFill>
        <p:spPr>
          <a:xfrm>
            <a:off x="2175669" y="1981200"/>
            <a:ext cx="4838700" cy="2114550"/>
          </a:xfr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WordArt 2"/>
          <p:cNvSpPr>
            <a:spLocks noChangeArrowheads="1" noChangeShapeType="1" noTextEdit="1"/>
          </p:cNvSpPr>
          <p:nvPr/>
        </p:nvSpPr>
        <p:spPr bwMode="auto">
          <a:xfrm>
            <a:off x="1752600" y="1524000"/>
            <a:ext cx="6019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solidFill>
                  <a:srgbClr val="F9C507"/>
                </a:solidFill>
                <a:effectLst>
                  <a:outerShdw dist="81320" dir="2319588" algn="ctr" rotWithShape="0">
                    <a:srgbClr val="990000"/>
                  </a:outerShdw>
                </a:effectLst>
                <a:latin typeface="OrientNarrow"/>
              </a:rPr>
              <a:t>The Long March</a:t>
            </a:r>
          </a:p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solidFill>
                  <a:srgbClr val="F9C507"/>
                </a:solidFill>
                <a:effectLst>
                  <a:outerShdw dist="81320" dir="2319588" algn="ctr" rotWithShape="0">
                    <a:srgbClr val="990000"/>
                  </a:outerShdw>
                </a:effectLst>
                <a:latin typeface="OrientNarrow"/>
              </a:rPr>
              <a:t>1934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73238" y="228600"/>
            <a:ext cx="5694362" cy="685800"/>
          </a:xfrm>
          <a:effectLst>
            <a:outerShdw dist="35921" dir="2700000" algn="ctr" rotWithShape="0">
              <a:schemeClr val="tx1"/>
            </a:outerShdw>
          </a:effectLst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800" b="1" smtClean="0">
                <a:solidFill>
                  <a:srgbClr val="FFFF00"/>
                </a:solidFill>
                <a:latin typeface="OrientNarrow" pitchFamily="2" charset="0"/>
              </a:rPr>
              <a:t>The Long March</a:t>
            </a:r>
          </a:p>
        </p:txBody>
      </p:sp>
      <p:pic>
        <p:nvPicPr>
          <p:cNvPr id="17411" name="Picture 3" descr="longmarc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lum bright="-6000" contrast="12000"/>
          </a:blip>
          <a:srcRect/>
          <a:stretch>
            <a:fillRect/>
          </a:stretch>
        </p:blipFill>
        <p:spPr>
          <a:xfrm>
            <a:off x="1752600" y="1143000"/>
            <a:ext cx="5715000" cy="52847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73238" y="228600"/>
            <a:ext cx="5694362" cy="685800"/>
          </a:xfrm>
          <a:effectLst>
            <a:outerShdw dist="35921" dir="2700000" algn="ctr" rotWithShape="0">
              <a:schemeClr val="tx1"/>
            </a:outerShdw>
          </a:effectLst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rgbClr val="FFFF00"/>
                </a:solidFill>
                <a:latin typeface="OrientNarrow" pitchFamily="2" charset="0"/>
              </a:rPr>
              <a:t>The Long March</a:t>
            </a:r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381000" y="762000"/>
            <a:ext cx="8153400" cy="526297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US" sz="2800" dirty="0"/>
              <a:t>There was not one Long March, but several, as various Communist armies in the south escaped to the north and west. </a:t>
            </a:r>
          </a:p>
          <a:p>
            <a:r>
              <a:rPr lang="en-US" sz="2800" dirty="0"/>
              <a:t>The Communists, under the eventual </a:t>
            </a:r>
            <a:r>
              <a:rPr lang="en-US" sz="2800" dirty="0" smtClean="0"/>
              <a:t>command </a:t>
            </a:r>
            <a:r>
              <a:rPr lang="en-US" sz="2800" dirty="0"/>
              <a:t>of Mao Zedong and Zhou </a:t>
            </a:r>
            <a:r>
              <a:rPr lang="en-US" sz="2800" dirty="0" err="1"/>
              <a:t>Enlai</a:t>
            </a:r>
            <a:r>
              <a:rPr lang="en-US" sz="2800" dirty="0"/>
              <a:t>, </a:t>
            </a:r>
            <a:r>
              <a:rPr lang="en-US" sz="2800" dirty="0" smtClean="0"/>
              <a:t>escaped in </a:t>
            </a:r>
            <a:r>
              <a:rPr lang="en-US" sz="2800" dirty="0"/>
              <a:t>a circling retreat to the west and north, which reportedly traversed some 12,500 kilometers (8,000 miles) over 370 days. The Long March began the ascent to power of Mao Zedong , whose leadership during the retreat gained him the support of the members of the party.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76200"/>
            <a:ext cx="7086600" cy="914400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solidFill>
                  <a:srgbClr val="FFFF00"/>
                </a:solidFill>
                <a:latin typeface="OrientNarrow" pitchFamily="2" charset="0"/>
              </a:rPr>
              <a:t>Mao Zedong As a Young Revolutionary</a:t>
            </a:r>
          </a:p>
        </p:txBody>
      </p:sp>
      <p:pic>
        <p:nvPicPr>
          <p:cNvPr id="19459" name="Picture 6" descr="25.jpg (19510 bytes)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71800" y="1143000"/>
            <a:ext cx="3657600" cy="4876800"/>
          </a:xfrm>
          <a:ln>
            <a:solidFill>
              <a:schemeClr val="tx1"/>
            </a:solidFill>
          </a:ln>
        </p:spPr>
      </p:pic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2286000" y="6172200"/>
            <a:ext cx="4953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solidFill>
                  <a:schemeClr val="bg1"/>
                </a:solidFill>
                <a:latin typeface="Comic Sans MS" pitchFamily="66" charset="0"/>
              </a:rPr>
              <a:t>(Mao Tse-tung)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7086600" cy="914400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800" b="1" smtClean="0">
                <a:solidFill>
                  <a:srgbClr val="FFFF00"/>
                </a:solidFill>
                <a:latin typeface="OrientNarrow" pitchFamily="2" charset="0"/>
              </a:rPr>
              <a:t>Mao With His Children, 1930s</a:t>
            </a:r>
          </a:p>
        </p:txBody>
      </p:sp>
      <p:pic>
        <p:nvPicPr>
          <p:cNvPr id="21507" name="Picture 6" descr="mao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6000" contrast="-6000"/>
          </a:blip>
          <a:stretch>
            <a:fillRect/>
          </a:stretch>
        </p:blipFill>
        <p:spPr>
          <a:xfrm>
            <a:off x="3071019" y="1328737"/>
            <a:ext cx="3048000" cy="2590800"/>
          </a:xfr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502920" y="4419600"/>
            <a:ext cx="8183880" cy="1066800"/>
          </a:xfrm>
        </p:spPr>
        <p:txBody>
          <a:bodyPr/>
          <a:lstStyle/>
          <a:p>
            <a:r>
              <a:rPr lang="en-US" dirty="0" smtClean="0"/>
              <a:t>Japan tries to invade China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4000" dirty="0" smtClean="0"/>
              <a:t>In an effort to rebuff a Japanese invasion in 1937, Chiang collaborated with Mao Zedong and his army.</a:t>
            </a:r>
          </a:p>
          <a:p>
            <a:pPr eaLnBrk="1" hangingPunct="1">
              <a:lnSpc>
                <a:spcPct val="80000"/>
              </a:lnSpc>
            </a:pPr>
            <a:r>
              <a:rPr lang="en-US" sz="4000" dirty="0" smtClean="0"/>
              <a:t>After the bombing of Pearl Harbor, the United States helped to fund Chiang and his government.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2"/>
          <p:cNvSpPr>
            <a:spLocks noChangeArrowheads="1" noChangeShapeType="1" noTextEdit="1"/>
          </p:cNvSpPr>
          <p:nvPr/>
        </p:nvSpPr>
        <p:spPr bwMode="auto">
          <a:xfrm>
            <a:off x="1752600" y="1143000"/>
            <a:ext cx="59436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solidFill>
                  <a:srgbClr val="F9C507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OrientNarrow"/>
              </a:rPr>
              <a:t>The Communist</a:t>
            </a:r>
          </a:p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solidFill>
                  <a:srgbClr val="F9C507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OrientNarrow"/>
              </a:rPr>
              <a:t>Revolution:</a:t>
            </a:r>
          </a:p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solidFill>
                  <a:srgbClr val="F9C507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OrientNarrow"/>
              </a:rPr>
              <a:t>1946 - 1949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7086600" cy="914400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rgbClr val="FFFF00"/>
                </a:solidFill>
                <a:latin typeface="OrientNarrow" pitchFamily="2" charset="0"/>
              </a:rPr>
              <a:t>The Peoples’ Liberation Army, 1949</a:t>
            </a:r>
          </a:p>
        </p:txBody>
      </p:sp>
      <p:pic>
        <p:nvPicPr>
          <p:cNvPr id="24579" name="Picture 9" descr="dujiangz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contrast="12000"/>
          </a:blip>
          <a:srcRect/>
          <a:stretch>
            <a:fillRect/>
          </a:stretch>
        </p:blipFill>
        <p:spPr>
          <a:xfrm>
            <a:off x="2597150" y="1371600"/>
            <a:ext cx="4260850" cy="4876800"/>
          </a:xfr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7t.dk/Newsimg/China/Cities_Locations_Buildings/guangzhou-in-location-ma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1"/>
          <p:cNvSpPr txBox="1">
            <a:spLocks noChangeArrowheads="1"/>
          </p:cNvSpPr>
          <p:nvPr/>
        </p:nvSpPr>
        <p:spPr bwMode="auto">
          <a:xfrm>
            <a:off x="0" y="1295400"/>
            <a:ext cx="65532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b="1" dirty="0">
                <a:solidFill>
                  <a:schemeClr val="accent3">
                    <a:lumMod val="50000"/>
                  </a:schemeClr>
                </a:solidFill>
              </a:rPr>
              <a:t>In the early 1800’s The Qing decided to allow trade on a </a:t>
            </a:r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limited </a:t>
            </a:r>
            <a:r>
              <a:rPr lang="en-US" sz="1600" b="1" dirty="0">
                <a:solidFill>
                  <a:schemeClr val="accent3">
                    <a:lumMod val="50000"/>
                  </a:schemeClr>
                </a:solidFill>
              </a:rPr>
              <a:t>basis.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They created the Canton System.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The Canton System only allowed </a:t>
            </a:r>
            <a:r>
              <a:rPr lang="en-US" sz="1600" dirty="0" smtClean="0"/>
              <a:t>Europeans </a:t>
            </a:r>
            <a:r>
              <a:rPr lang="en-US" sz="1600" dirty="0"/>
              <a:t>to trade in the Chinese </a:t>
            </a:r>
            <a:r>
              <a:rPr lang="en-US" sz="1600" dirty="0" smtClean="0"/>
              <a:t>city </a:t>
            </a:r>
            <a:r>
              <a:rPr lang="en-US" sz="1600" dirty="0"/>
              <a:t>of Canton (modern day city </a:t>
            </a:r>
            <a:r>
              <a:rPr lang="en-US" sz="1600" dirty="0" smtClean="0"/>
              <a:t>of </a:t>
            </a:r>
            <a:r>
              <a:rPr lang="en-US" sz="1600" dirty="0"/>
              <a:t>Guangzhou).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The Qing intended to limit trade and </a:t>
            </a:r>
            <a:r>
              <a:rPr lang="en-US" sz="1600" dirty="0" smtClean="0"/>
              <a:t>protect </a:t>
            </a:r>
            <a:r>
              <a:rPr lang="en-US" sz="1600" dirty="0"/>
              <a:t>the Chinese 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people </a:t>
            </a:r>
            <a:r>
              <a:rPr lang="en-US" sz="1600" dirty="0"/>
              <a:t>from </a:t>
            </a:r>
            <a:r>
              <a:rPr lang="en-US" sz="1600" dirty="0" smtClean="0"/>
              <a:t>what </a:t>
            </a:r>
            <a:r>
              <a:rPr lang="en-US" sz="1600" dirty="0"/>
              <a:t>they viewed as Europe’s negative influence.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>
                <a:solidFill>
                  <a:schemeClr val="accent3">
                    <a:lumMod val="50000"/>
                  </a:schemeClr>
                </a:solidFill>
              </a:rPr>
              <a:t>The Canton System allowed Europeans to bring new products from their colonies in the Western Hemisphere.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>
                <a:solidFill>
                  <a:schemeClr val="accent3">
                    <a:lumMod val="50000"/>
                  </a:schemeClr>
                </a:solidFill>
              </a:rPr>
              <a:t>These products included squash, corn, sweet potatoes and tobacco.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Chinese and Indian consumers like the new products.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They bought and planted many of the new foods.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Meanwhile, luxury items like tobacco became very popular.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The system proved profitable.</a:t>
            </a:r>
          </a:p>
          <a:p>
            <a:pPr>
              <a:buFont typeface="Arial" pitchFamily="34" charset="0"/>
              <a:buChar char="•"/>
            </a:pPr>
            <a:r>
              <a:rPr lang="en-US" sz="1600" b="1" dirty="0">
                <a:solidFill>
                  <a:schemeClr val="accent3">
                    <a:lumMod val="50000"/>
                  </a:schemeClr>
                </a:solidFill>
              </a:rPr>
              <a:t>Both Chinese merchants and European trades got very rich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7086600" cy="914400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800" b="1" smtClean="0">
                <a:solidFill>
                  <a:srgbClr val="FFFF00"/>
                </a:solidFill>
                <a:latin typeface="OrientNarrow" pitchFamily="2" charset="0"/>
              </a:rPr>
              <a:t>The Communist Victory</a:t>
            </a:r>
          </a:p>
        </p:txBody>
      </p:sp>
      <p:pic>
        <p:nvPicPr>
          <p:cNvPr id="25603" name="Picture 6" descr="chin4650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7519" y="857250"/>
            <a:ext cx="5715000" cy="3533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7086600" cy="914400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800" b="1" smtClean="0">
                <a:solidFill>
                  <a:srgbClr val="FFFF00"/>
                </a:solidFill>
                <a:latin typeface="OrientNarrow" pitchFamily="2" charset="0"/>
              </a:rPr>
              <a:t>Taiwan:  The Republic of China</a:t>
            </a:r>
          </a:p>
        </p:txBody>
      </p:sp>
      <p:pic>
        <p:nvPicPr>
          <p:cNvPr id="26627" name="Picture 3" descr="Flag of Taiwan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0" y="1676400"/>
            <a:ext cx="6477000" cy="4318000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76200"/>
            <a:ext cx="7086600" cy="914400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800" b="1" smtClean="0">
                <a:solidFill>
                  <a:srgbClr val="FFFF00"/>
                </a:solidFill>
                <a:latin typeface="OrientNarrow" pitchFamily="2" charset="0"/>
              </a:rPr>
              <a:t>Jiang Jieshu (1887-1975)</a:t>
            </a:r>
          </a:p>
        </p:txBody>
      </p:sp>
      <p:pic>
        <p:nvPicPr>
          <p:cNvPr id="27651" name="Picture 6" descr="chaing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-409" b="5135"/>
          <a:stretch>
            <a:fillRect/>
          </a:stretch>
        </p:blipFill>
        <p:spPr>
          <a:xfrm>
            <a:off x="2362200" y="1143000"/>
            <a:ext cx="4953000" cy="4800600"/>
          </a:xfrm>
          <a:ln>
            <a:solidFill>
              <a:schemeClr val="tx1"/>
            </a:solidFill>
          </a:ln>
        </p:spPr>
      </p:pic>
      <p:sp>
        <p:nvSpPr>
          <p:cNvPr id="58376" name="Text Box 8"/>
          <p:cNvSpPr txBox="1">
            <a:spLocks noChangeArrowheads="1"/>
          </p:cNvSpPr>
          <p:nvPr/>
        </p:nvSpPr>
        <p:spPr bwMode="auto">
          <a:xfrm>
            <a:off x="2286000" y="6172200"/>
            <a:ext cx="4953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b="1">
                <a:solidFill>
                  <a:schemeClr val="bg1"/>
                </a:solidFill>
                <a:latin typeface="Comic Sans MS" pitchFamily="66" charset="0"/>
              </a:rPr>
              <a:t>(Chiang Kai-shek)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04800"/>
            <a:ext cx="7086600" cy="914400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800" b="1" smtClean="0">
                <a:solidFill>
                  <a:srgbClr val="FFFF00"/>
                </a:solidFill>
                <a:latin typeface="OrientNarrow" pitchFamily="2" charset="0"/>
              </a:rPr>
              <a:t>The People’s Republic of China</a:t>
            </a:r>
          </a:p>
        </p:txBody>
      </p:sp>
      <p:pic>
        <p:nvPicPr>
          <p:cNvPr id="28675" name="Picture 5" descr="Flag of China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00200" y="1600200"/>
            <a:ext cx="6553200" cy="4327525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7086600" cy="914400"/>
          </a:xfrm>
          <a:effectLst>
            <a:outerShdw dist="35921" dir="2700000" algn="ctr" rotWithShape="0">
              <a:schemeClr val="tx1"/>
            </a:outerShdw>
          </a:effectLst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800" b="1" smtClean="0">
                <a:solidFill>
                  <a:srgbClr val="FFFF00"/>
                </a:solidFill>
                <a:latin typeface="OrientNarrow" pitchFamily="2" charset="0"/>
              </a:rPr>
              <a:t>Reasons for the Communists’ Success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1219200" y="1600200"/>
            <a:ext cx="7620000" cy="4789488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buClr>
                <a:srgbClr val="FFFF00"/>
              </a:buClr>
              <a:buFont typeface="Arial" pitchFamily="34" charset="0"/>
              <a:buChar char="►"/>
            </a:pPr>
            <a:r>
              <a:rPr lang="en-US" sz="2600" b="1">
                <a:solidFill>
                  <a:schemeClr val="bg1"/>
                </a:solidFill>
              </a:rPr>
              <a:t> </a:t>
            </a: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Mao won support of peasants – land </a:t>
            </a:r>
            <a:br>
              <a:rPr lang="en-US" sz="2800" b="1">
                <a:solidFill>
                  <a:schemeClr val="bg1"/>
                </a:solidFill>
                <a:latin typeface="Comic Sans MS" pitchFamily="66" charset="0"/>
              </a:rPr>
            </a:br>
            <a:endParaRPr lang="en-US" sz="2800" b="1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Clr>
                <a:srgbClr val="FFFF00"/>
              </a:buClr>
              <a:buFont typeface="Arial" pitchFamily="34" charset="0"/>
              <a:buChar char="►"/>
            </a:pP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 Mao won support of women</a:t>
            </a:r>
            <a:br>
              <a:rPr lang="en-US" sz="2800" b="1">
                <a:solidFill>
                  <a:schemeClr val="bg1"/>
                </a:solidFill>
                <a:latin typeface="Comic Sans MS" pitchFamily="66" charset="0"/>
              </a:rPr>
            </a:br>
            <a:endParaRPr lang="en-US" sz="2800" b="1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Clr>
                <a:srgbClr val="FFFF00"/>
              </a:buClr>
              <a:buFont typeface="Arial" pitchFamily="34" charset="0"/>
              <a:buChar char="►"/>
            </a:pP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 Mao’s army used guerilla war tactics</a:t>
            </a:r>
            <a:br>
              <a:rPr lang="en-US" sz="2800" b="1">
                <a:solidFill>
                  <a:schemeClr val="bg1"/>
                </a:solidFill>
                <a:latin typeface="Comic Sans MS" pitchFamily="66" charset="0"/>
              </a:rPr>
            </a:br>
            <a:endParaRPr lang="en-US" sz="2800" b="1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Clr>
                <a:srgbClr val="FFFF00"/>
              </a:buClr>
              <a:buFont typeface="Arial" pitchFamily="34" charset="0"/>
              <a:buChar char="►"/>
            </a:pP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 Many saw the Nationalist government  </a:t>
            </a:r>
            <a:br>
              <a:rPr lang="en-US" sz="2800" b="1">
                <a:solidFill>
                  <a:schemeClr val="bg1"/>
                </a:solidFill>
                <a:latin typeface="Comic Sans MS" pitchFamily="66" charset="0"/>
              </a:rPr>
            </a:b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   as corrupt</a:t>
            </a:r>
            <a:br>
              <a:rPr lang="en-US" sz="2800" b="1">
                <a:solidFill>
                  <a:schemeClr val="bg1"/>
                </a:solidFill>
                <a:latin typeface="Comic Sans MS" pitchFamily="66" charset="0"/>
              </a:rPr>
            </a:br>
            <a:endParaRPr lang="en-US" sz="2800" b="1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Clr>
                <a:srgbClr val="FFFF00"/>
              </a:buClr>
              <a:buFont typeface="Arial" pitchFamily="34" charset="0"/>
              <a:buChar char="►"/>
            </a:pP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 Many felt that the Nationalists allowed </a:t>
            </a:r>
            <a:br>
              <a:rPr lang="en-US" sz="2800" b="1">
                <a:solidFill>
                  <a:schemeClr val="bg1"/>
                </a:solidFill>
                <a:latin typeface="Comic Sans MS" pitchFamily="66" charset="0"/>
              </a:rPr>
            </a:br>
            <a:r>
              <a:rPr lang="en-US" sz="2800" b="1">
                <a:solidFill>
                  <a:schemeClr val="bg1"/>
                </a:solidFill>
                <a:latin typeface="Comic Sans MS" pitchFamily="66" charset="0"/>
              </a:rPr>
              <a:t>   foreigners to dominate China.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Retired Man Smoking Pipe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4953000"/>
            <a:ext cx="2819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1" y="0"/>
            <a:ext cx="914400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 Opium War and Hong Kong</a:t>
            </a:r>
          </a:p>
        </p:txBody>
      </p:sp>
      <p:sp>
        <p:nvSpPr>
          <p:cNvPr id="5124" name="TextBox 2"/>
          <p:cNvSpPr txBox="1">
            <a:spLocks noChangeArrowheads="1"/>
          </p:cNvSpPr>
          <p:nvPr/>
        </p:nvSpPr>
        <p:spPr bwMode="auto">
          <a:xfrm>
            <a:off x="0" y="1600200"/>
            <a:ext cx="91440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The Chinese smoked opium for hundreds of years before the Europeans arrived.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Opium </a:t>
            </a:r>
            <a:r>
              <a:rPr lang="en-US" dirty="0"/>
              <a:t>us a drug made from poppy plants.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Originally</a:t>
            </a:r>
            <a:r>
              <a:rPr lang="en-US" dirty="0"/>
              <a:t>, the Chinese used opium predominantly as a medicine.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However, as its use increased, many became addicted and used it as a “</a:t>
            </a:r>
            <a:r>
              <a:rPr lang="en-US" dirty="0">
                <a:solidFill>
                  <a:srgbClr val="0070C0"/>
                </a:solidFill>
              </a:rPr>
              <a:t>recreation drug</a:t>
            </a:r>
            <a:r>
              <a:rPr lang="en-US" dirty="0"/>
              <a:t>”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When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Europeans arrived, they began shipping increased amounts of opium into the country.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More and more people became addicted.</a:t>
            </a:r>
          </a:p>
          <a:p>
            <a:pPr>
              <a:buFont typeface="Arial" pitchFamily="34" charset="0"/>
              <a:buChar char="•"/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Even after the Qing emperor outlaws the product,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British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smugglers continued supplying it to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Chinese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citizens.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ro.corbis.com/images/SP001020.jpg?size=67&amp;uid=%7B1DDC3D1B-3191-4F15-974E-EFCAEDCE1B1C%7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90950" y="3200400"/>
            <a:ext cx="53530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In the 1840’s, Great Britain and China went to war over the opium trade.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Due to superior weapons, the British defeated the Chinese relatively easily.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Britain's victory in the Opium War meant the end of the Canton system.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It also resulted in China having to lease the port city of Hong Kong to the British.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geographyiq.com/images/hk/Hong_Kong_ma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0275" y="3495675"/>
            <a:ext cx="313372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0" y="0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Hong Kong was an important center of trade in Eastern Asia.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Whoever controlled Hong Kong controlled much of the trade and wealth coming in and out of China.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Britain used its new power to impose trade policies that allowed British traders to grow rich while China made little money.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As Britain's influence increased and more opium arrived from India, China’s government grew </a:t>
            </a:r>
            <a:r>
              <a:rPr lang="en-US" sz="2800" dirty="0" smtClean="0"/>
              <a:t>weaker </a:t>
            </a:r>
            <a:r>
              <a:rPr lang="en-US" sz="2800" dirty="0"/>
              <a:t>and its people poorer.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Japan eventually surpassed China 			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as </a:t>
            </a:r>
            <a:r>
              <a:rPr lang="en-US" sz="2800" dirty="0"/>
              <a:t>the most prosperous and 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modern </a:t>
            </a:r>
            <a:r>
              <a:rPr lang="en-US" sz="2800" dirty="0"/>
              <a:t>nation </a:t>
            </a:r>
            <a:r>
              <a:rPr lang="en-US" sz="2800" dirty="0" smtClean="0"/>
              <a:t>in </a:t>
            </a:r>
            <a:r>
              <a:rPr lang="en-US" sz="2800" dirty="0"/>
              <a:t>Eastern Asia.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46688" y="2590800"/>
            <a:ext cx="359251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3733800"/>
            <a:ext cx="18288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WordArt 2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Effects of Unequal Treaties</a:t>
            </a:r>
          </a:p>
        </p:txBody>
      </p:sp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0" y="990600"/>
            <a:ext cx="91440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The Chinese government now only existed on paper, not in reality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The foreigners could do anything they wanted to China as they only had to follow their own laws.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Calibri" pitchFamily="34" charset="0"/>
              </a:rPr>
              <a:t>Foreign goods were now cheaper than Chinese goods were</a:t>
            </a:r>
          </a:p>
          <a:p>
            <a:pPr>
              <a:spcBef>
                <a:spcPct val="50000"/>
              </a:spcBef>
            </a:pPr>
            <a:r>
              <a:rPr lang="en-US" sz="2800" dirty="0">
                <a:latin typeface="Calibri" pitchFamily="34" charset="0"/>
              </a:rPr>
              <a:t>China was carved up into</a:t>
            </a: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spheres 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of influence </a:t>
            </a:r>
            <a:r>
              <a:rPr lang="en-US" sz="2800" dirty="0">
                <a:latin typeface="Calibri" pitchFamily="34" charset="0"/>
              </a:rPr>
              <a:t>which is where one 				nation claims there part 						of China for their special 				</a:t>
            </a:r>
            <a:r>
              <a:rPr lang="en-US" dirty="0">
                <a:latin typeface="Calibri" pitchFamily="34" charset="0"/>
              </a:rPr>
              <a:t>		</a:t>
            </a:r>
            <a:r>
              <a:rPr lang="en-US" sz="2800" dirty="0">
                <a:latin typeface="Calibri" pitchFamily="34" charset="0"/>
              </a:rPr>
              <a:t>privileges.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http://www.cnn.com/SPECIALS/1999/china.50/inside.china/profiles/sun.yatsen/top.sun.yat.s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81000"/>
            <a:ext cx="206851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WordArt 2"/>
          <p:cNvSpPr>
            <a:spLocks noChangeArrowheads="1" noChangeShapeType="1" noTextEdit="1"/>
          </p:cNvSpPr>
          <p:nvPr/>
        </p:nvSpPr>
        <p:spPr bwMode="auto">
          <a:xfrm rot="492299">
            <a:off x="17787" y="151291"/>
            <a:ext cx="4665613" cy="920064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8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1"/>
                </a:gradFill>
                <a:latin typeface="Impact"/>
              </a:rPr>
              <a:t>The Ideas of Dr. Sun </a:t>
            </a:r>
            <a:r>
              <a:rPr lang="en-US" sz="3600" kern="10" dirty="0" err="1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5400000" scaled="1"/>
                </a:gradFill>
                <a:latin typeface="Impact"/>
              </a:rPr>
              <a:t>Yat-sen</a:t>
            </a:r>
            <a:endParaRPr lang="en-US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0" y="1828800"/>
            <a:ext cx="86868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The Chinese Republic was set up in 1911 when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it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got rid of the dynasty type of rule in China.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400" b="1" dirty="0">
                <a:latin typeface="Calibri" pitchFamily="34" charset="0"/>
              </a:rPr>
              <a:t>The first ruler was Dr. Sun; “the Father of the </a:t>
            </a:r>
            <a:r>
              <a:rPr lang="en-US" sz="2400" b="1" dirty="0" smtClean="0">
                <a:latin typeface="Calibri" pitchFamily="34" charset="0"/>
              </a:rPr>
              <a:t>Chinese </a:t>
            </a:r>
            <a:r>
              <a:rPr lang="en-US" sz="2400" b="1" dirty="0">
                <a:latin typeface="Calibri" pitchFamily="34" charset="0"/>
              </a:rPr>
              <a:t>Revolution”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For years Dr. Sun spread the idea that the Chinese people should have a government “of the people, by the people, and for the people”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400" b="1" dirty="0">
                <a:latin typeface="Calibri" pitchFamily="34" charset="0"/>
              </a:rPr>
              <a:t>In 1912, he set up the Kuomintang.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Kuomintang – The movement founded by Sun </a:t>
            </a:r>
            <a:r>
              <a:rPr lang="en-US" sz="2400" b="1" dirty="0" err="1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Yat-Sen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to make China a modern democratic republic. 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It is now a part of the </a:t>
            </a:r>
            <a:r>
              <a:rPr lang="en-US" sz="2000" b="1" dirty="0">
                <a:solidFill>
                  <a:srgbClr val="020202"/>
                </a:solidFill>
                <a:latin typeface="Calibri" pitchFamily="34" charset="0"/>
              </a:rPr>
              <a:t>Republic of China, located on the island of Taiwan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8" descr="http://www.globalsecurity.org/military/world/china/images/mao-zedong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4114800"/>
            <a:ext cx="2222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WordArt 2" descr="Sphere"/>
          <p:cNvSpPr>
            <a:spLocks noChangeArrowheads="1" noChangeShapeType="1" noTextEdit="1"/>
          </p:cNvSpPr>
          <p:nvPr/>
        </p:nvSpPr>
        <p:spPr bwMode="auto">
          <a:xfrm>
            <a:off x="685800" y="0"/>
            <a:ext cx="7864475" cy="1084263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pattFill prst="sphere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/>
                  </a:outerShdw>
                </a:effectLst>
                <a:latin typeface="Arial Black"/>
              </a:rPr>
              <a:t>Chiang Kai-shek Rules China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990600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000" dirty="0">
                <a:latin typeface="+mn-lt"/>
              </a:rPr>
              <a:t>During the late 19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century and into the 20</a:t>
            </a:r>
            <a:r>
              <a:rPr lang="en-US" sz="2000" baseline="30000" dirty="0">
                <a:latin typeface="+mn-lt"/>
              </a:rPr>
              <a:t>th</a:t>
            </a:r>
            <a:r>
              <a:rPr lang="en-US" sz="2000" dirty="0">
                <a:latin typeface="+mn-lt"/>
              </a:rPr>
              <a:t> century, China grew very unstable.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dirty="0">
                <a:latin typeface="+mn-lt"/>
              </a:rPr>
              <a:t>Poverty and starvation led to unrest among many of China’s peasants.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In 1912, a revolution replaced the emperor with a Chinese republic.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China was divided from 1916 to 1926 when Chiang Kai-shek took over and united most of China.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2000" b="1" dirty="0">
                <a:latin typeface="+mn-lt"/>
              </a:rPr>
              <a:t>His only nemesis was Mao Zedong and </a:t>
            </a:r>
            <a:r>
              <a:rPr lang="en-US" sz="2000" dirty="0">
                <a:latin typeface="+mn-lt"/>
              </a:rPr>
              <a:t>the Communist</a:t>
            </a:r>
          </a:p>
        </p:txBody>
      </p:sp>
      <p:pic>
        <p:nvPicPr>
          <p:cNvPr id="10245" name="Picture 6" descr="http://www.marxists.org/glossary/people/c/pics/chiang-kai-she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4267200"/>
            <a:ext cx="1714500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WordArt 3"/>
          <p:cNvSpPr>
            <a:spLocks noChangeArrowheads="1" noChangeShapeType="1" noTextEdit="1"/>
          </p:cNvSpPr>
          <p:nvPr/>
        </p:nvSpPr>
        <p:spPr bwMode="auto">
          <a:xfrm>
            <a:off x="1905000" y="609600"/>
            <a:ext cx="5867400" cy="411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solidFill>
                  <a:srgbClr val="F9C507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OrientNarrow"/>
              </a:rPr>
              <a:t>20c China:</a:t>
            </a:r>
          </a:p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solidFill>
                  <a:srgbClr val="F9C507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OrientNarrow"/>
              </a:rPr>
              <a:t>From Republic to </a:t>
            </a:r>
          </a:p>
          <a:p>
            <a:pPr algn="ctr"/>
            <a:r>
              <a:rPr lang="en-US" sz="3600" kern="10">
                <a:ln w="190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solidFill>
                  <a:srgbClr val="F9C507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OrientNarrow"/>
              </a:rPr>
              <a:t>Communist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Custom 11">
      <a:dk1>
        <a:sysClr val="windowText" lastClr="000000"/>
      </a:dk1>
      <a:lt1>
        <a:srgbClr val="F6C120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CE8AF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75</TotalTime>
  <Words>935</Words>
  <Application>Microsoft Office PowerPoint</Application>
  <PresentationFormat>On-screen Show (4:3)</PresentationFormat>
  <Paragraphs>91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Chiang Kai-shek Becomes President  of Nationalist China, 1928</vt:lpstr>
      <vt:lpstr>PowerPoint Presentation</vt:lpstr>
      <vt:lpstr>The Long March</vt:lpstr>
      <vt:lpstr>The Long March</vt:lpstr>
      <vt:lpstr>Mao Zedong As a Young Revolutionary</vt:lpstr>
      <vt:lpstr>Mao With His Children, 1930s</vt:lpstr>
      <vt:lpstr>Japan tries to invade China</vt:lpstr>
      <vt:lpstr>PowerPoint Presentation</vt:lpstr>
      <vt:lpstr>The Peoples’ Liberation Army, 1949</vt:lpstr>
      <vt:lpstr>The Communist Victory</vt:lpstr>
      <vt:lpstr>Taiwan:  The Republic of China</vt:lpstr>
      <vt:lpstr>Jiang Jieshu (1887-1975)</vt:lpstr>
      <vt:lpstr>The People’s Republic of China</vt:lpstr>
      <vt:lpstr>Reasons for the Communists’ Success</vt:lpstr>
    </vt:vector>
  </TitlesOfParts>
  <Company>GCPS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e200303702</dc:creator>
  <cp:lastModifiedBy>Book, Arielle</cp:lastModifiedBy>
  <cp:revision>10</cp:revision>
  <dcterms:created xsi:type="dcterms:W3CDTF">2009-09-02T19:01:39Z</dcterms:created>
  <dcterms:modified xsi:type="dcterms:W3CDTF">2012-02-01T13:45:09Z</dcterms:modified>
</cp:coreProperties>
</file>