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327" r:id="rId3"/>
    <p:sldId id="288" r:id="rId4"/>
    <p:sldId id="289" r:id="rId5"/>
    <p:sldId id="305" r:id="rId6"/>
    <p:sldId id="306" r:id="rId7"/>
    <p:sldId id="307" r:id="rId8"/>
    <p:sldId id="308" r:id="rId9"/>
    <p:sldId id="309" r:id="rId10"/>
    <p:sldId id="310" r:id="rId11"/>
    <p:sldId id="326" r:id="rId12"/>
    <p:sldId id="311" r:id="rId13"/>
    <p:sldId id="312" r:id="rId14"/>
    <p:sldId id="313" r:id="rId15"/>
    <p:sldId id="314" r:id="rId16"/>
    <p:sldId id="315" r:id="rId17"/>
    <p:sldId id="316" r:id="rId18"/>
    <p:sldId id="317" r:id="rId19"/>
    <p:sldId id="318" r:id="rId20"/>
    <p:sldId id="319" r:id="rId21"/>
    <p:sldId id="320" r:id="rId22"/>
    <p:sldId id="321" r:id="rId23"/>
    <p:sldId id="322" r:id="rId24"/>
    <p:sldId id="323" r:id="rId25"/>
    <p:sldId id="324" r:id="rId26"/>
    <p:sldId id="325" r:id="rId27"/>
    <p:sldId id="328" r:id="rId28"/>
    <p:sldId id="329" r:id="rId29"/>
    <p:sldId id="330" r:id="rId30"/>
    <p:sldId id="331" r:id="rId31"/>
    <p:sldId id="332" r:id="rId32"/>
    <p:sldId id="333" r:id="rId33"/>
    <p:sldId id="334" r:id="rId34"/>
    <p:sldId id="287" r:id="rId35"/>
    <p:sldId id="292" r:id="rId36"/>
    <p:sldId id="293" r:id="rId37"/>
    <p:sldId id="257" r:id="rId38"/>
    <p:sldId id="258" r:id="rId39"/>
    <p:sldId id="259" r:id="rId40"/>
    <p:sldId id="260" r:id="rId41"/>
    <p:sldId id="294" r:id="rId42"/>
    <p:sldId id="261" r:id="rId43"/>
    <p:sldId id="262" r:id="rId44"/>
    <p:sldId id="263" r:id="rId45"/>
    <p:sldId id="264" r:id="rId46"/>
    <p:sldId id="265" r:id="rId47"/>
    <p:sldId id="297" r:id="rId48"/>
    <p:sldId id="266" r:id="rId49"/>
    <p:sldId id="267" r:id="rId50"/>
    <p:sldId id="268" r:id="rId51"/>
    <p:sldId id="269" r:id="rId52"/>
    <p:sldId id="295" r:id="rId53"/>
    <p:sldId id="270" r:id="rId54"/>
    <p:sldId id="301" r:id="rId55"/>
    <p:sldId id="271" r:id="rId56"/>
    <p:sldId id="272" r:id="rId57"/>
    <p:sldId id="302" r:id="rId58"/>
    <p:sldId id="273" r:id="rId59"/>
    <p:sldId id="274" r:id="rId60"/>
    <p:sldId id="303" r:id="rId61"/>
    <p:sldId id="304" r:id="rId62"/>
    <p:sldId id="275" r:id="rId63"/>
    <p:sldId id="298" r:id="rId6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00"/>
    <a:srgbClr val="000004"/>
    <a:srgbClr val="FFFF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1" autoAdjust="0"/>
    <p:restoredTop sz="94667"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48" y="809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1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2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2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2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2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5142" name="Rectangle 22"/>
          <p:cNvSpPr>
            <a:spLocks noGrp="1" noChangeArrowheads="1"/>
          </p:cNvSpPr>
          <p:nvPr>
            <p:ph type="ctrTitle" sz="quarter"/>
          </p:nvPr>
        </p:nvSpPr>
        <p:spPr>
          <a:xfrm>
            <a:off x="457200" y="1447800"/>
            <a:ext cx="8229600" cy="1736725"/>
          </a:xfrm>
        </p:spPr>
        <p:txBody>
          <a:bodyPr/>
          <a:lstStyle>
            <a:lvl1pPr>
              <a:defRPr sz="5400"/>
            </a:lvl1pPr>
          </a:lstStyle>
          <a:p>
            <a:r>
              <a:rPr lang="en-US"/>
              <a:t>Click to edit Master title style</a:t>
            </a:r>
          </a:p>
        </p:txBody>
      </p:sp>
      <p:sp>
        <p:nvSpPr>
          <p:cNvPr id="5143"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a:t>Click to edit Master subtitle style</a:t>
            </a:r>
          </a:p>
        </p:txBody>
      </p:sp>
      <p:sp>
        <p:nvSpPr>
          <p:cNvPr id="24" name="Rectangle 24"/>
          <p:cNvSpPr>
            <a:spLocks noGrp="1" noChangeArrowheads="1"/>
          </p:cNvSpPr>
          <p:nvPr>
            <p:ph type="dt" sz="quarter" idx="10"/>
          </p:nvPr>
        </p:nvSpPr>
        <p:spPr/>
        <p:txBody>
          <a:bodyPr/>
          <a:lstStyle>
            <a:lvl1pPr>
              <a:defRPr/>
            </a:lvl1pPr>
          </a:lstStyle>
          <a:p>
            <a:pPr>
              <a:defRPr/>
            </a:pPr>
            <a:endParaRPr lang="en-US"/>
          </a:p>
        </p:txBody>
      </p:sp>
      <p:sp>
        <p:nvSpPr>
          <p:cNvPr id="25" name="Rectangle 25"/>
          <p:cNvSpPr>
            <a:spLocks noGrp="1" noChangeArrowheads="1"/>
          </p:cNvSpPr>
          <p:nvPr>
            <p:ph type="sldNum" sz="quarter" idx="11"/>
          </p:nvPr>
        </p:nvSpPr>
        <p:spPr/>
        <p:txBody>
          <a:bodyPr/>
          <a:lstStyle>
            <a:lvl1pPr>
              <a:defRPr/>
            </a:lvl1pPr>
          </a:lstStyle>
          <a:p>
            <a:pPr>
              <a:defRPr/>
            </a:pPr>
            <a:fld id="{8462807E-B971-49A4-899F-EBB1378CDA18}" type="slidenum">
              <a:rPr lang="en-US"/>
              <a:pPr>
                <a:defRPr/>
              </a:pPr>
              <a:t>‹#›</a:t>
            </a:fld>
            <a:endParaRPr lang="en-US"/>
          </a:p>
        </p:txBody>
      </p:sp>
      <p:sp>
        <p:nvSpPr>
          <p:cNvPr id="26" name="Rectangle 26"/>
          <p:cNvSpPr>
            <a:spLocks noGrp="1" noChangeArrowheads="1"/>
          </p:cNvSpPr>
          <p:nvPr>
            <p:ph type="ftr" sz="quarter" idx="12"/>
          </p:nvPr>
        </p:nvSpPr>
        <p:spPr/>
        <p:txBody>
          <a:bodyPr/>
          <a:lstStyle>
            <a:lvl1pPr>
              <a:defRPr/>
            </a:lvl1pPr>
          </a:lstStyle>
          <a:p>
            <a:pPr>
              <a:defRPr/>
            </a:pPr>
            <a:endParaRPr lang="en-US"/>
          </a:p>
        </p:txBody>
      </p:sp>
    </p:spTree>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B488562D-8DDA-4927-8EC3-7A27E4DE9CFE}" type="slidenum">
              <a:rPr lang="en-US"/>
              <a:pPr>
                <a:defRPr/>
              </a:pPr>
              <a:t>‹#›</a:t>
            </a:fld>
            <a:endParaRPr lang="en-US"/>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BF817D2D-A912-472B-892C-4AD5EC76DF78}" type="slidenum">
              <a:rPr lang="en-US"/>
              <a:pPr>
                <a:defRPr/>
              </a:pPr>
              <a:t>‹#›</a:t>
            </a:fld>
            <a:endParaRPr lang="en-US"/>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68BF6C60-37AE-4174-A39C-E9AEAE950888}" type="slidenum">
              <a:rPr lang="en-US"/>
              <a:pPr>
                <a:defRPr/>
              </a:pPr>
              <a:t>‹#›</a:t>
            </a:fld>
            <a:endParaRPr lang="en-US"/>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4"/>
          <p:cNvSpPr>
            <a:spLocks noGrp="1" noChangeArrowheads="1"/>
          </p:cNvSpPr>
          <p:nvPr>
            <p:ph type="dt" sz="half" idx="10"/>
          </p:nvPr>
        </p:nvSpPr>
        <p:spPr>
          <a:ln/>
        </p:spPr>
        <p:txBody>
          <a:bodyPr/>
          <a:lstStyle>
            <a:lvl1pPr>
              <a:defRPr/>
            </a:lvl1pPr>
          </a:lstStyle>
          <a:p>
            <a:pPr>
              <a:defRPr/>
            </a:pPr>
            <a:endParaRPr lang="en-US"/>
          </a:p>
        </p:txBody>
      </p:sp>
      <p:sp>
        <p:nvSpPr>
          <p:cNvPr id="5" name="Rectangle 25"/>
          <p:cNvSpPr>
            <a:spLocks noGrp="1" noChangeArrowheads="1"/>
          </p:cNvSpPr>
          <p:nvPr>
            <p:ph type="ftr" sz="quarter" idx="11"/>
          </p:nvPr>
        </p:nvSpPr>
        <p:spPr>
          <a:ln/>
        </p:spPr>
        <p:txBody>
          <a:bodyPr/>
          <a:lstStyle>
            <a:lvl1pPr>
              <a:defRPr/>
            </a:lvl1pPr>
          </a:lstStyle>
          <a:p>
            <a:pPr>
              <a:defRPr/>
            </a:pPr>
            <a:endParaRPr lang="en-US"/>
          </a:p>
        </p:txBody>
      </p:sp>
      <p:sp>
        <p:nvSpPr>
          <p:cNvPr id="6" name="Rectangle 26"/>
          <p:cNvSpPr>
            <a:spLocks noGrp="1" noChangeArrowheads="1"/>
          </p:cNvSpPr>
          <p:nvPr>
            <p:ph type="sldNum" sz="quarter" idx="12"/>
          </p:nvPr>
        </p:nvSpPr>
        <p:spPr>
          <a:ln/>
        </p:spPr>
        <p:txBody>
          <a:bodyPr/>
          <a:lstStyle>
            <a:lvl1pPr>
              <a:defRPr/>
            </a:lvl1pPr>
          </a:lstStyle>
          <a:p>
            <a:pPr>
              <a:defRPr/>
            </a:pPr>
            <a:fld id="{AF2A07AF-E97E-49F7-8865-31891882D813}" type="slidenum">
              <a:rPr lang="en-US"/>
              <a:pPr>
                <a:defRPr/>
              </a:pPr>
              <a:t>‹#›</a:t>
            </a:fld>
            <a:endParaRPr lang="en-US"/>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BAE9782C-D628-44D5-81E2-4E489B16FC72}" type="slidenum">
              <a:rPr lang="en-US"/>
              <a:pPr>
                <a:defRPr/>
              </a:pPr>
              <a:t>‹#›</a:t>
            </a:fld>
            <a:endParaRPr lang="en-US"/>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4"/>
          <p:cNvSpPr>
            <a:spLocks noGrp="1" noChangeArrowheads="1"/>
          </p:cNvSpPr>
          <p:nvPr>
            <p:ph type="dt" sz="half" idx="10"/>
          </p:nvPr>
        </p:nvSpPr>
        <p:spPr>
          <a:ln/>
        </p:spPr>
        <p:txBody>
          <a:bodyPr/>
          <a:lstStyle>
            <a:lvl1pPr>
              <a:defRPr/>
            </a:lvl1pPr>
          </a:lstStyle>
          <a:p>
            <a:pPr>
              <a:defRPr/>
            </a:pPr>
            <a:endParaRPr lang="en-US"/>
          </a:p>
        </p:txBody>
      </p:sp>
      <p:sp>
        <p:nvSpPr>
          <p:cNvPr id="8" name="Rectangle 25"/>
          <p:cNvSpPr>
            <a:spLocks noGrp="1" noChangeArrowheads="1"/>
          </p:cNvSpPr>
          <p:nvPr>
            <p:ph type="ftr" sz="quarter" idx="11"/>
          </p:nvPr>
        </p:nvSpPr>
        <p:spPr>
          <a:ln/>
        </p:spPr>
        <p:txBody>
          <a:bodyPr/>
          <a:lstStyle>
            <a:lvl1pPr>
              <a:defRPr/>
            </a:lvl1pPr>
          </a:lstStyle>
          <a:p>
            <a:pPr>
              <a:defRPr/>
            </a:pPr>
            <a:endParaRPr lang="en-US"/>
          </a:p>
        </p:txBody>
      </p:sp>
      <p:sp>
        <p:nvSpPr>
          <p:cNvPr id="9" name="Rectangle 26"/>
          <p:cNvSpPr>
            <a:spLocks noGrp="1" noChangeArrowheads="1"/>
          </p:cNvSpPr>
          <p:nvPr>
            <p:ph type="sldNum" sz="quarter" idx="12"/>
          </p:nvPr>
        </p:nvSpPr>
        <p:spPr>
          <a:ln/>
        </p:spPr>
        <p:txBody>
          <a:bodyPr/>
          <a:lstStyle>
            <a:lvl1pPr>
              <a:defRPr/>
            </a:lvl1pPr>
          </a:lstStyle>
          <a:p>
            <a:pPr>
              <a:defRPr/>
            </a:pPr>
            <a:fld id="{814778E2-46B8-493E-860F-1F2EED1178AA}" type="slidenum">
              <a:rPr lang="en-US"/>
              <a:pPr>
                <a:defRPr/>
              </a:pPr>
              <a:t>‹#›</a:t>
            </a:fld>
            <a:endParaRPr lang="en-US"/>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4"/>
          <p:cNvSpPr>
            <a:spLocks noGrp="1" noChangeArrowheads="1"/>
          </p:cNvSpPr>
          <p:nvPr>
            <p:ph type="dt" sz="half" idx="10"/>
          </p:nvPr>
        </p:nvSpPr>
        <p:spPr>
          <a:ln/>
        </p:spPr>
        <p:txBody>
          <a:bodyPr/>
          <a:lstStyle>
            <a:lvl1pPr>
              <a:defRPr/>
            </a:lvl1pPr>
          </a:lstStyle>
          <a:p>
            <a:pPr>
              <a:defRPr/>
            </a:pPr>
            <a:endParaRPr lang="en-US"/>
          </a:p>
        </p:txBody>
      </p:sp>
      <p:sp>
        <p:nvSpPr>
          <p:cNvPr id="4" name="Rectangle 25"/>
          <p:cNvSpPr>
            <a:spLocks noGrp="1" noChangeArrowheads="1"/>
          </p:cNvSpPr>
          <p:nvPr>
            <p:ph type="ftr" sz="quarter" idx="11"/>
          </p:nvPr>
        </p:nvSpPr>
        <p:spPr>
          <a:ln/>
        </p:spPr>
        <p:txBody>
          <a:bodyPr/>
          <a:lstStyle>
            <a:lvl1pPr>
              <a:defRPr/>
            </a:lvl1pPr>
          </a:lstStyle>
          <a:p>
            <a:pPr>
              <a:defRPr/>
            </a:pPr>
            <a:endParaRPr lang="en-US"/>
          </a:p>
        </p:txBody>
      </p:sp>
      <p:sp>
        <p:nvSpPr>
          <p:cNvPr id="5" name="Rectangle 26"/>
          <p:cNvSpPr>
            <a:spLocks noGrp="1" noChangeArrowheads="1"/>
          </p:cNvSpPr>
          <p:nvPr>
            <p:ph type="sldNum" sz="quarter" idx="12"/>
          </p:nvPr>
        </p:nvSpPr>
        <p:spPr>
          <a:ln/>
        </p:spPr>
        <p:txBody>
          <a:bodyPr/>
          <a:lstStyle>
            <a:lvl1pPr>
              <a:defRPr/>
            </a:lvl1pPr>
          </a:lstStyle>
          <a:p>
            <a:pPr>
              <a:defRPr/>
            </a:pPr>
            <a:fld id="{8153BBBF-BB36-425A-B67F-050365EED61E}" type="slidenum">
              <a:rPr lang="en-US"/>
              <a:pPr>
                <a:defRPr/>
              </a:pPr>
              <a:t>‹#›</a:t>
            </a:fld>
            <a:endParaRPr lang="en-US"/>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en-US"/>
          </a:p>
        </p:txBody>
      </p:sp>
      <p:sp>
        <p:nvSpPr>
          <p:cNvPr id="3" name="Rectangle 25"/>
          <p:cNvSpPr>
            <a:spLocks noGrp="1" noChangeArrowheads="1"/>
          </p:cNvSpPr>
          <p:nvPr>
            <p:ph type="ftr" sz="quarter" idx="11"/>
          </p:nvPr>
        </p:nvSpPr>
        <p:spPr>
          <a:ln/>
        </p:spPr>
        <p:txBody>
          <a:bodyPr/>
          <a:lstStyle>
            <a:lvl1pPr>
              <a:defRPr/>
            </a:lvl1pPr>
          </a:lstStyle>
          <a:p>
            <a:pPr>
              <a:defRPr/>
            </a:pPr>
            <a:endParaRPr lang="en-US"/>
          </a:p>
        </p:txBody>
      </p:sp>
      <p:sp>
        <p:nvSpPr>
          <p:cNvPr id="4" name="Rectangle 26"/>
          <p:cNvSpPr>
            <a:spLocks noGrp="1" noChangeArrowheads="1"/>
          </p:cNvSpPr>
          <p:nvPr>
            <p:ph type="sldNum" sz="quarter" idx="12"/>
          </p:nvPr>
        </p:nvSpPr>
        <p:spPr>
          <a:ln/>
        </p:spPr>
        <p:txBody>
          <a:bodyPr/>
          <a:lstStyle>
            <a:lvl1pPr>
              <a:defRPr/>
            </a:lvl1pPr>
          </a:lstStyle>
          <a:p>
            <a:pPr>
              <a:defRPr/>
            </a:pPr>
            <a:fld id="{5006D837-5635-4100-9E6C-DD825AF22BD6}" type="slidenum">
              <a:rPr lang="en-US"/>
              <a:pPr>
                <a:defRPr/>
              </a:pPr>
              <a:t>‹#›</a:t>
            </a:fld>
            <a:endParaRPr lang="en-US"/>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35EC6952-476C-4BBC-B859-AB9AF8CDD830}" type="slidenum">
              <a:rPr lang="en-US"/>
              <a:pPr>
                <a:defRPr/>
              </a:pPr>
              <a:t>‹#›</a:t>
            </a:fld>
            <a:endParaRPr lang="en-US"/>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8576C54E-EA23-459D-8858-B70A5611865B}" type="slidenum">
              <a:rPr lang="en-US"/>
              <a:pPr>
                <a:defRPr/>
              </a:pPr>
              <a:t>‹#›</a:t>
            </a:fld>
            <a:endParaRPr lang="en-US"/>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4000" cy="6858000"/>
            <a:chOff x="0" y="0"/>
            <a:chExt cx="5760" cy="4320"/>
          </a:xfrm>
        </p:grpSpPr>
        <p:sp>
          <p:nvSpPr>
            <p:cNvPr id="4099"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4100"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4101"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1028" name="Group 6"/>
          <p:cNvGrpSpPr>
            <a:grpSpLocks/>
          </p:cNvGrpSpPr>
          <p:nvPr/>
        </p:nvGrpSpPr>
        <p:grpSpPr bwMode="auto">
          <a:xfrm>
            <a:off x="0" y="6019800"/>
            <a:ext cx="7848600" cy="857250"/>
            <a:chOff x="0" y="3792"/>
            <a:chExt cx="4944" cy="540"/>
          </a:xfrm>
        </p:grpSpPr>
        <p:sp>
          <p:nvSpPr>
            <p:cNvPr id="4103"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1042" name="Group 8"/>
            <p:cNvGrpSpPr>
              <a:grpSpLocks/>
            </p:cNvGrpSpPr>
            <p:nvPr userDrawn="1"/>
          </p:nvGrpSpPr>
          <p:grpSpPr bwMode="auto">
            <a:xfrm>
              <a:off x="2486" y="3792"/>
              <a:ext cx="2458" cy="540"/>
              <a:chOff x="2486" y="3792"/>
              <a:chExt cx="2458" cy="540"/>
            </a:xfrm>
          </p:grpSpPr>
          <p:sp>
            <p:nvSpPr>
              <p:cNvPr id="4105"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4106"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4107"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4108"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4109"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4110"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1029" name="Group 15"/>
          <p:cNvGrpSpPr>
            <a:grpSpLocks/>
          </p:cNvGrpSpPr>
          <p:nvPr/>
        </p:nvGrpSpPr>
        <p:grpSpPr bwMode="auto">
          <a:xfrm>
            <a:off x="627063" y="6021388"/>
            <a:ext cx="5684837" cy="849312"/>
            <a:chOff x="395" y="3793"/>
            <a:chExt cx="3581" cy="535"/>
          </a:xfrm>
        </p:grpSpPr>
        <p:sp>
          <p:nvSpPr>
            <p:cNvPr id="4112"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4113"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4114"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4115"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4116"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4117"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4118"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20"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pPr>
              <a:defRPr/>
            </a:pPr>
            <a:endParaRPr lang="en-US"/>
          </a:p>
        </p:txBody>
      </p:sp>
      <p:sp>
        <p:nvSpPr>
          <p:cNvPr id="4121"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pPr>
              <a:defRPr/>
            </a:pPr>
            <a:endParaRPr lang="en-US"/>
          </a:p>
        </p:txBody>
      </p:sp>
      <p:sp>
        <p:nvSpPr>
          <p:cNvPr id="4122"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pPr>
              <a:defRPr/>
            </a:pPr>
            <a:fld id="{1D7ECB6D-9DE4-4AA9-A867-5C63BFC332E9}"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92"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spd="med">
    <p:random/>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media/image33.w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38.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9.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hyperlink" Target="http://www.raqs.co.nz/me/graphics/map622.gif" TargetMode="Externa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hyperlink" Target="http://www.raqs.co.nz/me/graphics/map632.gif" TargetMode="External"/></Relationships>
</file>

<file path=ppt/slides/_rels/slide5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hyperlink" Target="http://upload.wikimedia.org/wikipedia/commons/8/88/Sabancimosque19082006.jpg" TargetMode="External"/><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hyperlink" Target="http://upload.wikimedia.org/wikipedia/commons/0/01/Mecca_skyline.jpg"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jesus8880.com/chapters/gematria/index.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5" descr="Middle East – Political"/>
          <p:cNvPicPr>
            <a:picLocks noChangeAspect="1" noChangeArrowheads="1"/>
          </p:cNvPicPr>
          <p:nvPr/>
        </p:nvPicPr>
        <p:blipFill>
          <a:blip r:embed="rId2"/>
          <a:srcRect/>
          <a:stretch>
            <a:fillRect/>
          </a:stretch>
        </p:blipFill>
        <p:spPr bwMode="auto">
          <a:xfrm>
            <a:off x="0" y="-46038"/>
            <a:ext cx="9144000" cy="6904038"/>
          </a:xfrm>
          <a:prstGeom prst="rect">
            <a:avLst/>
          </a:prstGeom>
          <a:noFill/>
          <a:ln w="9525">
            <a:noFill/>
            <a:miter lim="800000"/>
            <a:headEnd/>
            <a:tailEnd/>
          </a:ln>
        </p:spPr>
      </p:pic>
      <p:sp>
        <p:nvSpPr>
          <p:cNvPr id="3075" name="WordArt 6"/>
          <p:cNvSpPr>
            <a:spLocks noChangeArrowheads="1" noChangeShapeType="1" noTextEdit="1"/>
          </p:cNvSpPr>
          <p:nvPr/>
        </p:nvSpPr>
        <p:spPr bwMode="auto">
          <a:xfrm>
            <a:off x="0" y="0"/>
            <a:ext cx="9144000" cy="1143000"/>
          </a:xfrm>
          <a:prstGeom prst="rect">
            <a:avLst/>
          </a:prstGeom>
        </p:spPr>
        <p:txBody>
          <a:bodyPr wrap="none" fromWordArt="1">
            <a:prstTxWarp prst="textFadeUp">
              <a:avLst>
                <a:gd name="adj" fmla="val 9991"/>
              </a:avLst>
            </a:prstTxWarp>
          </a:bodyPr>
          <a:lstStyle/>
          <a:p>
            <a:pPr algn="ctr"/>
            <a:r>
              <a:rPr lang="en-US" sz="3600" i="1" kern="10">
                <a:ln w="12700">
                  <a:solidFill>
                    <a:srgbClr val="B2B2B2"/>
                  </a:solidFill>
                  <a:round/>
                  <a:headEnd/>
                  <a:tailEnd/>
                </a:ln>
                <a:solidFill>
                  <a:srgbClr val="FF0000"/>
                </a:solidFill>
                <a:effectLst>
                  <a:outerShdw dist="35921" dir="2700000" sy="50000" rotWithShape="0">
                    <a:srgbClr val="875B0D">
                      <a:alpha val="70000"/>
                    </a:srgbClr>
                  </a:outerShdw>
                </a:effectLst>
                <a:latin typeface="Arial Black"/>
              </a:rPr>
              <a:t>Geography &amp; Origins of the Middle East</a:t>
            </a:r>
          </a:p>
        </p:txBody>
      </p:sp>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ttp://www.sdnhm.org/scrolls/images/map_lg.jpg"/>
          <p:cNvPicPr>
            <a:picLocks noChangeAspect="1" noChangeArrowheads="1"/>
          </p:cNvPicPr>
          <p:nvPr/>
        </p:nvPicPr>
        <p:blipFill>
          <a:blip r:embed="rId2"/>
          <a:srcRect/>
          <a:stretch>
            <a:fillRect/>
          </a:stretch>
        </p:blipFill>
        <p:spPr bwMode="auto">
          <a:xfrm>
            <a:off x="5938838" y="0"/>
            <a:ext cx="3205162" cy="4724400"/>
          </a:xfrm>
          <a:prstGeom prst="rect">
            <a:avLst/>
          </a:prstGeom>
          <a:noFill/>
          <a:ln w="9525">
            <a:noFill/>
            <a:miter lim="800000"/>
            <a:headEnd/>
            <a:tailEnd/>
          </a:ln>
        </p:spPr>
      </p:pic>
      <p:sp>
        <p:nvSpPr>
          <p:cNvPr id="2" name="Title 1"/>
          <p:cNvSpPr>
            <a:spLocks noGrp="1"/>
          </p:cNvSpPr>
          <p:nvPr>
            <p:ph type="title"/>
          </p:nvPr>
        </p:nvSpPr>
        <p:spPr>
          <a:xfrm>
            <a:off x="457200" y="-304800"/>
            <a:ext cx="8229600" cy="1143000"/>
          </a:xfrm>
        </p:spPr>
        <p:txBody>
          <a:bodyPr/>
          <a:lstStyle/>
          <a:p>
            <a:pPr algn="l">
              <a:defRPr/>
            </a:pPr>
            <a:r>
              <a:rPr lang="en-US" dirty="0" smtClean="0"/>
              <a:t>The Dead Sea</a:t>
            </a:r>
            <a:endParaRPr lang="en-US" dirty="0"/>
          </a:p>
        </p:txBody>
      </p:sp>
      <p:sp>
        <p:nvSpPr>
          <p:cNvPr id="11268" name="Content Placeholder 2"/>
          <p:cNvSpPr>
            <a:spLocks noGrp="1"/>
          </p:cNvSpPr>
          <p:nvPr>
            <p:ph idx="1"/>
          </p:nvPr>
        </p:nvSpPr>
        <p:spPr>
          <a:xfrm>
            <a:off x="0" y="533400"/>
            <a:ext cx="9144000" cy="4495800"/>
          </a:xfrm>
        </p:spPr>
        <p:txBody>
          <a:bodyPr/>
          <a:lstStyle/>
          <a:p>
            <a:r>
              <a:rPr lang="en-US" sz="2800" dirty="0" smtClean="0"/>
              <a:t>Because so much water is taken 			   out of the Jordan River by the 			    different groups that depend on it, 			 less and less water reaches the </a:t>
            </a:r>
            <a:r>
              <a:rPr lang="en-US" sz="2800" dirty="0" smtClean="0">
                <a:solidFill>
                  <a:srgbClr val="FF0000"/>
                </a:solidFill>
              </a:rPr>
              <a:t>Dead </a:t>
            </a:r>
            <a:r>
              <a:rPr lang="en-US" sz="2800" dirty="0" smtClean="0">
                <a:solidFill>
                  <a:srgbClr val="FF0000"/>
                </a:solidFill>
              </a:rPr>
              <a:t>Sea</a:t>
            </a:r>
            <a:r>
              <a:rPr lang="en-US" sz="2800" dirty="0" smtClean="0"/>
              <a:t>. </a:t>
            </a:r>
          </a:p>
          <a:p>
            <a:r>
              <a:rPr lang="en-US" sz="2800" dirty="0" smtClean="0"/>
              <a:t>The Dead Sea has no outlets. </a:t>
            </a:r>
          </a:p>
          <a:p>
            <a:r>
              <a:rPr lang="en-US" sz="2800" dirty="0" smtClean="0"/>
              <a:t>Water that flows in stays there and 		    because so much evaporates in the 		       desert air, the water remaining is 			 high in salts and other chemicals. </a:t>
            </a:r>
          </a:p>
          <a:p>
            <a:r>
              <a:rPr lang="en-US" sz="2800" dirty="0" smtClean="0"/>
              <a:t>There are no fish living in the Dead Sea, and that is the reason for its name. </a:t>
            </a:r>
          </a:p>
          <a:p>
            <a:r>
              <a:rPr lang="en-US" sz="2800" dirty="0" smtClean="0">
                <a:solidFill>
                  <a:srgbClr val="FFFF00"/>
                </a:solidFill>
              </a:rPr>
              <a:t>The Jordan River is </a:t>
            </a:r>
            <a:r>
              <a:rPr lang="en-US" sz="2800" dirty="0" smtClean="0">
                <a:solidFill>
                  <a:srgbClr val="FFFF00"/>
                </a:solidFill>
              </a:rPr>
              <a:t>important </a:t>
            </a:r>
            <a:r>
              <a:rPr lang="en-US" sz="2800" dirty="0" smtClean="0">
                <a:solidFill>
                  <a:srgbClr val="FFFF00"/>
                </a:solidFill>
              </a:rPr>
              <a:t>because it is </a:t>
            </a:r>
            <a:r>
              <a:rPr lang="en-US" sz="2800" dirty="0" smtClean="0">
                <a:solidFill>
                  <a:srgbClr val="FFFF00"/>
                </a:solidFill>
              </a:rPr>
              <a:t>the </a:t>
            </a:r>
            <a:r>
              <a:rPr lang="en-US" sz="2800" dirty="0" smtClean="0">
                <a:solidFill>
                  <a:srgbClr val="FFFF00"/>
                </a:solidFill>
              </a:rPr>
              <a:t>boundary between Israel and the West Bank, and Jordan.</a:t>
            </a:r>
          </a:p>
        </p:txBody>
      </p:sp>
    </p:spTree>
  </p:cSld>
  <p:clrMapOvr>
    <a:masterClrMapping/>
  </p:clrMapOvr>
  <p:transition spd="med">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maps.ihs.com/basin-monitor/middle-east/images/300318oil-and-gas-rub-al-khali-province.jpg"/>
          <p:cNvPicPr>
            <a:picLocks noChangeAspect="1" noChangeArrowheads="1"/>
          </p:cNvPicPr>
          <p:nvPr/>
        </p:nvPicPr>
        <p:blipFill>
          <a:blip r:embed="rId2"/>
          <a:srcRect/>
          <a:stretch>
            <a:fillRect/>
          </a:stretch>
        </p:blipFill>
        <p:spPr bwMode="auto">
          <a:xfrm>
            <a:off x="6934200" y="0"/>
            <a:ext cx="2209800" cy="2200275"/>
          </a:xfrm>
          <a:prstGeom prst="rect">
            <a:avLst/>
          </a:prstGeom>
          <a:noFill/>
          <a:ln w="9525">
            <a:noFill/>
            <a:miter lim="800000"/>
            <a:headEnd/>
            <a:tailEnd/>
          </a:ln>
        </p:spPr>
      </p:pic>
      <p:sp>
        <p:nvSpPr>
          <p:cNvPr id="2" name="Title 1"/>
          <p:cNvSpPr>
            <a:spLocks noGrp="1"/>
          </p:cNvSpPr>
          <p:nvPr>
            <p:ph type="title"/>
          </p:nvPr>
        </p:nvSpPr>
        <p:spPr>
          <a:xfrm>
            <a:off x="457200" y="-304800"/>
            <a:ext cx="8229600" cy="1143000"/>
          </a:xfrm>
        </p:spPr>
        <p:txBody>
          <a:bodyPr/>
          <a:lstStyle/>
          <a:p>
            <a:pPr>
              <a:defRPr/>
            </a:pPr>
            <a:r>
              <a:rPr lang="en-US" dirty="0" smtClean="0"/>
              <a:t>Deserts</a:t>
            </a:r>
            <a:endParaRPr lang="en-US" dirty="0"/>
          </a:p>
        </p:txBody>
      </p:sp>
      <p:sp>
        <p:nvSpPr>
          <p:cNvPr id="12292" name="Content Placeholder 2"/>
          <p:cNvSpPr>
            <a:spLocks noGrp="1"/>
          </p:cNvSpPr>
          <p:nvPr>
            <p:ph idx="1"/>
          </p:nvPr>
        </p:nvSpPr>
        <p:spPr>
          <a:xfrm>
            <a:off x="0" y="609600"/>
            <a:ext cx="9144000" cy="4495800"/>
          </a:xfrm>
        </p:spPr>
        <p:txBody>
          <a:bodyPr/>
          <a:lstStyle/>
          <a:p>
            <a:r>
              <a:rPr lang="en-US" sz="2400" dirty="0" smtClean="0"/>
              <a:t>The Middle East has a number of very large 		        deserts areas: the </a:t>
            </a:r>
            <a:r>
              <a:rPr lang="en-US" sz="2400" u="sng" dirty="0" smtClean="0">
                <a:solidFill>
                  <a:srgbClr val="FF0000"/>
                </a:solidFill>
              </a:rPr>
              <a:t>Syrian Desert</a:t>
            </a:r>
            <a:r>
              <a:rPr lang="en-US" sz="2400" u="sng" dirty="0" smtClean="0"/>
              <a:t> </a:t>
            </a:r>
            <a:r>
              <a:rPr lang="en-US" sz="2400" dirty="0" smtClean="0"/>
              <a:t>shared 		      between Syria and Iraq, and the </a:t>
            </a:r>
            <a:r>
              <a:rPr lang="en-US" sz="2400" u="sng" dirty="0" smtClean="0">
                <a:solidFill>
                  <a:srgbClr val="FF0000"/>
                </a:solidFill>
              </a:rPr>
              <a:t>Rub al-Khali, or “	          empty Quarter</a:t>
            </a:r>
            <a:r>
              <a:rPr lang="en-US" sz="2400" dirty="0" smtClean="0"/>
              <a:t>,” in southern Saudi Arabia. </a:t>
            </a:r>
          </a:p>
          <a:p>
            <a:r>
              <a:rPr lang="en-US" sz="2400" dirty="0" smtClean="0">
                <a:solidFill>
                  <a:srgbClr val="FFFF00"/>
                </a:solidFill>
              </a:rPr>
              <a:t>Deserts in the Middle East have </a:t>
            </a:r>
            <a:r>
              <a:rPr lang="en-US" sz="2400" dirty="0" smtClean="0">
                <a:solidFill>
                  <a:srgbClr val="FFFF00"/>
                </a:solidFill>
              </a:rPr>
              <a:t>historically provided </a:t>
            </a:r>
            <a:r>
              <a:rPr lang="en-US" sz="2400" dirty="0" smtClean="0">
                <a:solidFill>
                  <a:srgbClr val="FFFF00"/>
                </a:solidFill>
              </a:rPr>
              <a:t>it with </a:t>
            </a:r>
            <a:r>
              <a:rPr lang="en-US" sz="2400" dirty="0" smtClean="0">
                <a:solidFill>
                  <a:srgbClr val="FFFF00"/>
                </a:solidFill>
              </a:rPr>
              <a:t>natural barriers against invasion. </a:t>
            </a:r>
          </a:p>
          <a:p>
            <a:r>
              <a:rPr lang="en-US" sz="2400" dirty="0" smtClean="0"/>
              <a:t>They have also led to a way of life that developed around the need to survive in such harsh surroundings. </a:t>
            </a:r>
          </a:p>
          <a:p>
            <a:r>
              <a:rPr lang="en-US" sz="2400" dirty="0" smtClean="0">
                <a:solidFill>
                  <a:srgbClr val="FFFF00"/>
                </a:solidFill>
              </a:rPr>
              <a:t>Some people have always managed to live in and around the desert, </a:t>
            </a:r>
            <a:r>
              <a:rPr lang="en-US" sz="2400" dirty="0" smtClean="0"/>
              <a:t>living in tent camps and surviving as sheep and camel herders and making a living by trading animals and handmade goods with those who lived in the towns on the desert’s edge. </a:t>
            </a:r>
          </a:p>
          <a:p>
            <a:r>
              <a:rPr lang="en-US" sz="2400" dirty="0" smtClean="0">
                <a:solidFill>
                  <a:srgbClr val="FFFF00"/>
                </a:solidFill>
              </a:rPr>
              <a:t>These people are known as “Bedouins,” or desert nomads, and their way of life is gradually disappearing.</a:t>
            </a:r>
          </a:p>
          <a:p>
            <a:endParaRPr lang="en-US" dirty="0" smtClean="0"/>
          </a:p>
        </p:txBody>
      </p:sp>
      <p:cxnSp>
        <p:nvCxnSpPr>
          <p:cNvPr id="12293" name="Straight Arrow Connector 5"/>
          <p:cNvCxnSpPr>
            <a:cxnSpLocks noChangeShapeType="1"/>
          </p:cNvCxnSpPr>
          <p:nvPr/>
        </p:nvCxnSpPr>
        <p:spPr bwMode="auto">
          <a:xfrm flipV="1">
            <a:off x="6172200" y="1295400"/>
            <a:ext cx="1600200" cy="152400"/>
          </a:xfrm>
          <a:prstGeom prst="straightConnector1">
            <a:avLst/>
          </a:prstGeom>
          <a:noFill/>
          <a:ln w="9525" algn="ctr">
            <a:solidFill>
              <a:schemeClr val="tx1"/>
            </a:solidFill>
            <a:round/>
            <a:headEnd/>
            <a:tailEnd type="arrow" w="med" len="med"/>
          </a:ln>
        </p:spPr>
      </p:cxnSp>
    </p:spTree>
  </p:cSld>
  <p:clrMapOvr>
    <a:masterClrMapping/>
  </p:clrMapOvr>
  <p:transition spd="med">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Afghanistan"/>
          <p:cNvPicPr>
            <a:picLocks noChangeAspect="1" noChangeArrowheads="1"/>
          </p:cNvPicPr>
          <p:nvPr/>
        </p:nvPicPr>
        <p:blipFill>
          <a:blip r:embed="rId2"/>
          <a:srcRect/>
          <a:stretch>
            <a:fillRect/>
          </a:stretch>
        </p:blipFill>
        <p:spPr bwMode="auto">
          <a:xfrm>
            <a:off x="3429000" y="0"/>
            <a:ext cx="5715000" cy="4381500"/>
          </a:xfrm>
          <a:prstGeom prst="rect">
            <a:avLst/>
          </a:prstGeom>
          <a:noFill/>
          <a:ln w="9525">
            <a:noFill/>
            <a:miter lim="800000"/>
            <a:headEnd/>
            <a:tailEnd/>
          </a:ln>
        </p:spPr>
      </p:pic>
      <p:sp>
        <p:nvSpPr>
          <p:cNvPr id="2" name="Title 1"/>
          <p:cNvSpPr>
            <a:spLocks noGrp="1"/>
          </p:cNvSpPr>
          <p:nvPr>
            <p:ph type="title"/>
          </p:nvPr>
        </p:nvSpPr>
        <p:spPr>
          <a:xfrm>
            <a:off x="0" y="0"/>
            <a:ext cx="8229600" cy="1143000"/>
          </a:xfrm>
        </p:spPr>
        <p:txBody>
          <a:bodyPr/>
          <a:lstStyle/>
          <a:p>
            <a:pPr algn="l">
              <a:defRPr/>
            </a:pPr>
            <a:r>
              <a:rPr lang="en-US" dirty="0" smtClean="0">
                <a:solidFill>
                  <a:srgbClr val="FFFF00"/>
                </a:solidFill>
              </a:rPr>
              <a:t>Afghanistan</a:t>
            </a:r>
            <a:endParaRPr lang="en-US" dirty="0">
              <a:solidFill>
                <a:srgbClr val="FFFF00"/>
              </a:solidFill>
            </a:endParaRPr>
          </a:p>
        </p:txBody>
      </p:sp>
      <p:sp>
        <p:nvSpPr>
          <p:cNvPr id="14340" name="Content Placeholder 2"/>
          <p:cNvSpPr>
            <a:spLocks noGrp="1"/>
          </p:cNvSpPr>
          <p:nvPr>
            <p:ph idx="1"/>
          </p:nvPr>
        </p:nvSpPr>
        <p:spPr>
          <a:xfrm>
            <a:off x="0" y="1143000"/>
            <a:ext cx="9144000" cy="4495800"/>
          </a:xfrm>
        </p:spPr>
        <p:txBody>
          <a:bodyPr/>
          <a:lstStyle/>
          <a:p>
            <a:r>
              <a:rPr lang="en-US" sz="2800" dirty="0" smtClean="0"/>
              <a:t>The country of 					       Afghanistan is 						      located at the far 					     eastern edge of the 					       Middle East.</a:t>
            </a:r>
          </a:p>
          <a:p>
            <a:r>
              <a:rPr lang="en-US" sz="2800" dirty="0" smtClean="0">
                <a:solidFill>
                  <a:srgbClr val="FFFF00"/>
                </a:solidFill>
              </a:rPr>
              <a:t>This country is 				                 landlocked, which 				                means it has no seacoast. </a:t>
            </a:r>
          </a:p>
          <a:p>
            <a:r>
              <a:rPr lang="en-US" sz="2800" dirty="0" smtClean="0"/>
              <a:t>Afghanistan is very mountainous, and the people who live there are divided into a number of different ethnic groups or tribes.</a:t>
            </a:r>
          </a:p>
        </p:txBody>
      </p:sp>
    </p:spTree>
  </p:cSld>
  <p:clrMapOvr>
    <a:masterClrMapping/>
  </p:clrMapOvr>
  <p:transition spd="med">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Iran map"/>
          <p:cNvPicPr>
            <a:picLocks noChangeAspect="1" noChangeArrowheads="1"/>
          </p:cNvPicPr>
          <p:nvPr/>
        </p:nvPicPr>
        <p:blipFill>
          <a:blip r:embed="rId2"/>
          <a:srcRect/>
          <a:stretch>
            <a:fillRect/>
          </a:stretch>
        </p:blipFill>
        <p:spPr bwMode="auto">
          <a:xfrm>
            <a:off x="4267200" y="0"/>
            <a:ext cx="4876800" cy="4897438"/>
          </a:xfrm>
          <a:prstGeom prst="rect">
            <a:avLst/>
          </a:prstGeom>
          <a:noFill/>
          <a:ln w="9525">
            <a:noFill/>
            <a:miter lim="800000"/>
            <a:headEnd/>
            <a:tailEnd/>
          </a:ln>
        </p:spPr>
      </p:pic>
      <p:sp>
        <p:nvSpPr>
          <p:cNvPr id="2" name="Title 1"/>
          <p:cNvSpPr>
            <a:spLocks noGrp="1"/>
          </p:cNvSpPr>
          <p:nvPr>
            <p:ph type="title"/>
          </p:nvPr>
        </p:nvSpPr>
        <p:spPr>
          <a:xfrm>
            <a:off x="0" y="0"/>
            <a:ext cx="8229600" cy="1143000"/>
          </a:xfrm>
        </p:spPr>
        <p:txBody>
          <a:bodyPr/>
          <a:lstStyle/>
          <a:p>
            <a:pPr algn="l">
              <a:defRPr/>
            </a:pPr>
            <a:r>
              <a:rPr lang="en-US" dirty="0" smtClean="0"/>
              <a:t>Iran</a:t>
            </a:r>
            <a:endParaRPr lang="en-US" dirty="0"/>
          </a:p>
        </p:txBody>
      </p:sp>
      <p:sp>
        <p:nvSpPr>
          <p:cNvPr id="15364" name="Content Placeholder 2"/>
          <p:cNvSpPr>
            <a:spLocks noGrp="1"/>
          </p:cNvSpPr>
          <p:nvPr>
            <p:ph idx="1"/>
          </p:nvPr>
        </p:nvSpPr>
        <p:spPr>
          <a:xfrm>
            <a:off x="0" y="838200"/>
            <a:ext cx="9144000" cy="4495800"/>
          </a:xfrm>
        </p:spPr>
        <p:txBody>
          <a:bodyPr/>
          <a:lstStyle/>
          <a:p>
            <a:r>
              <a:rPr lang="en-US" sz="2800" smtClean="0"/>
              <a:t>Iran, to the west of 				      Afghanistan, is one of 				            the largest countries in 				            the Middle East. </a:t>
            </a:r>
          </a:p>
          <a:p>
            <a:r>
              <a:rPr lang="en-US" sz="2800" smtClean="0"/>
              <a:t>Iran is mountainous as 					  well, but this country has 					 long sea coasts and is 					 able to use both the 					     Persian Gulf and the 				     Arabian Sea. </a:t>
            </a:r>
          </a:p>
          <a:p>
            <a:r>
              <a:rPr lang="en-US" sz="2800" smtClean="0"/>
              <a:t>Iran uses the Persian Gulf and the Strait of Hormuz to transport its exports to the Arabian Sea and then on to many different world markets.</a:t>
            </a:r>
          </a:p>
        </p:txBody>
      </p:sp>
    </p:spTree>
  </p:cSld>
  <p:clrMapOvr>
    <a:masterClrMapping/>
  </p:clrMapOvr>
  <p:transition spd="med">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alhasso.com/my-art-collection/small/iraq-map2.gif"/>
          <p:cNvPicPr>
            <a:picLocks noChangeAspect="1" noChangeArrowheads="1"/>
          </p:cNvPicPr>
          <p:nvPr/>
        </p:nvPicPr>
        <p:blipFill>
          <a:blip r:embed="rId2"/>
          <a:srcRect/>
          <a:stretch>
            <a:fillRect/>
          </a:stretch>
        </p:blipFill>
        <p:spPr bwMode="auto">
          <a:xfrm>
            <a:off x="4829175" y="0"/>
            <a:ext cx="4314825" cy="4524375"/>
          </a:xfrm>
          <a:prstGeom prst="rect">
            <a:avLst/>
          </a:prstGeom>
          <a:noFill/>
          <a:ln w="9525">
            <a:noFill/>
            <a:miter lim="800000"/>
            <a:headEnd/>
            <a:tailEnd/>
          </a:ln>
        </p:spPr>
      </p:pic>
      <p:sp>
        <p:nvSpPr>
          <p:cNvPr id="2" name="Title 1"/>
          <p:cNvSpPr>
            <a:spLocks noGrp="1"/>
          </p:cNvSpPr>
          <p:nvPr>
            <p:ph type="title"/>
          </p:nvPr>
        </p:nvSpPr>
        <p:spPr/>
        <p:txBody>
          <a:bodyPr/>
          <a:lstStyle/>
          <a:p>
            <a:pPr algn="l">
              <a:defRPr/>
            </a:pPr>
            <a:r>
              <a:rPr lang="en-US" dirty="0" smtClean="0"/>
              <a:t>Iraq</a:t>
            </a:r>
            <a:endParaRPr lang="en-US" dirty="0"/>
          </a:p>
        </p:txBody>
      </p:sp>
      <p:sp>
        <p:nvSpPr>
          <p:cNvPr id="16388" name="Content Placeholder 2"/>
          <p:cNvSpPr>
            <a:spLocks noGrp="1"/>
          </p:cNvSpPr>
          <p:nvPr>
            <p:ph idx="1"/>
          </p:nvPr>
        </p:nvSpPr>
        <p:spPr/>
        <p:txBody>
          <a:bodyPr/>
          <a:lstStyle/>
          <a:p>
            <a:r>
              <a:rPr lang="en-US" sz="2800" smtClean="0"/>
              <a:t>Just to the west of Iran is 			            the country of Iraq. </a:t>
            </a:r>
          </a:p>
          <a:p>
            <a:r>
              <a:rPr lang="en-US" sz="2800" smtClean="0"/>
              <a:t>Iraq has the added 			          advantage of having two 				     of the largest rivers in the 			      region, the Tigris and the 		          Euphrates rivers, flowing through its territory.</a:t>
            </a:r>
          </a:p>
        </p:txBody>
      </p:sp>
    </p:spTree>
  </p:cSld>
  <p:clrMapOvr>
    <a:masterClrMapping/>
  </p:clrMapOvr>
  <p:transition spd="med">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Saudi Arabia map"/>
          <p:cNvPicPr>
            <a:picLocks noChangeAspect="1" noChangeArrowheads="1"/>
          </p:cNvPicPr>
          <p:nvPr/>
        </p:nvPicPr>
        <p:blipFill>
          <a:blip r:embed="rId2"/>
          <a:srcRect/>
          <a:stretch>
            <a:fillRect/>
          </a:stretch>
        </p:blipFill>
        <p:spPr bwMode="auto">
          <a:xfrm>
            <a:off x="4051300" y="0"/>
            <a:ext cx="5092700" cy="5486400"/>
          </a:xfrm>
          <a:prstGeom prst="rect">
            <a:avLst/>
          </a:prstGeom>
          <a:noFill/>
          <a:ln w="9525">
            <a:noFill/>
            <a:miter lim="800000"/>
            <a:headEnd/>
            <a:tailEnd/>
          </a:ln>
        </p:spPr>
      </p:pic>
      <p:sp>
        <p:nvSpPr>
          <p:cNvPr id="2" name="Title 1"/>
          <p:cNvSpPr>
            <a:spLocks noGrp="1"/>
          </p:cNvSpPr>
          <p:nvPr>
            <p:ph type="title"/>
          </p:nvPr>
        </p:nvSpPr>
        <p:spPr/>
        <p:txBody>
          <a:bodyPr/>
          <a:lstStyle/>
          <a:p>
            <a:pPr algn="l">
              <a:defRPr/>
            </a:pPr>
            <a:r>
              <a:rPr lang="en-US" dirty="0" smtClean="0"/>
              <a:t>Saudi Arabia</a:t>
            </a:r>
            <a:endParaRPr lang="en-US" dirty="0"/>
          </a:p>
        </p:txBody>
      </p:sp>
      <p:sp>
        <p:nvSpPr>
          <p:cNvPr id="17412" name="Content Placeholder 2"/>
          <p:cNvSpPr>
            <a:spLocks noGrp="1"/>
          </p:cNvSpPr>
          <p:nvPr>
            <p:ph idx="1"/>
          </p:nvPr>
        </p:nvSpPr>
        <p:spPr>
          <a:xfrm>
            <a:off x="0" y="1066800"/>
            <a:ext cx="9144000" cy="4495800"/>
          </a:xfrm>
        </p:spPr>
        <p:txBody>
          <a:bodyPr/>
          <a:lstStyle/>
          <a:p>
            <a:r>
              <a:rPr lang="en-US" smtClean="0"/>
              <a:t>The Kingdom of 					      Saudi Arabia is the 			            largest country of the 			           Arabian Peninsula. </a:t>
            </a:r>
          </a:p>
          <a:p>
            <a:r>
              <a:rPr lang="en-US" smtClean="0"/>
              <a:t>The Persian Gulf lies 			                    to the northwest of 				          the country and the 				         Red Sea is to its west.</a:t>
            </a:r>
          </a:p>
          <a:p>
            <a:endParaRPr lang="en-US" smtClean="0"/>
          </a:p>
        </p:txBody>
      </p:sp>
    </p:spTree>
  </p:cSld>
  <p:clrMapOvr>
    <a:masterClrMapping/>
  </p:clrMapOvr>
  <p:transition spd="med">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8229600" cy="1143000"/>
          </a:xfrm>
        </p:spPr>
        <p:txBody>
          <a:bodyPr/>
          <a:lstStyle/>
          <a:p>
            <a:pPr algn="l">
              <a:defRPr/>
            </a:pPr>
            <a:r>
              <a:rPr lang="en-US" dirty="0" smtClean="0"/>
              <a:t>Turkey</a:t>
            </a:r>
            <a:endParaRPr lang="en-US" dirty="0"/>
          </a:p>
        </p:txBody>
      </p:sp>
      <p:sp>
        <p:nvSpPr>
          <p:cNvPr id="18435" name="Content Placeholder 2"/>
          <p:cNvSpPr>
            <a:spLocks noGrp="1"/>
          </p:cNvSpPr>
          <p:nvPr>
            <p:ph idx="1"/>
          </p:nvPr>
        </p:nvSpPr>
        <p:spPr>
          <a:xfrm>
            <a:off x="0" y="533400"/>
            <a:ext cx="9144000" cy="4495800"/>
          </a:xfrm>
        </p:spPr>
        <p:txBody>
          <a:bodyPr/>
          <a:lstStyle/>
          <a:p>
            <a:r>
              <a:rPr lang="en-US" sz="2800" smtClean="0"/>
              <a:t>Turkey is located to the north and west of Iraq. </a:t>
            </a:r>
          </a:p>
          <a:p>
            <a:r>
              <a:rPr lang="en-US" sz="2800" smtClean="0"/>
              <a:t>Turkey shares a border with Iraq, Syria, and Iran. </a:t>
            </a:r>
          </a:p>
          <a:p>
            <a:r>
              <a:rPr lang="en-US" sz="2800" smtClean="0"/>
              <a:t>Turkey is also the country in which the Euphrates and the Tigris begins. </a:t>
            </a:r>
          </a:p>
          <a:p>
            <a:r>
              <a:rPr lang="en-US" sz="2800" smtClean="0"/>
              <a:t>Turkey has built a number of dams in recent years to try saving water from these two rivers for use by Turkish 							        farms, 							    villagers, 						           and towns.</a:t>
            </a:r>
          </a:p>
          <a:p>
            <a:endParaRPr lang="en-US" smtClean="0"/>
          </a:p>
        </p:txBody>
      </p:sp>
      <p:pic>
        <p:nvPicPr>
          <p:cNvPr id="18436" name="Picture 2" descr="http://www.reisenett.no/map_collection/Atlas_middle_east/Turkey_map.jpg"/>
          <p:cNvPicPr>
            <a:picLocks noChangeAspect="1" noChangeArrowheads="1"/>
          </p:cNvPicPr>
          <p:nvPr/>
        </p:nvPicPr>
        <p:blipFill>
          <a:blip r:embed="rId2"/>
          <a:srcRect b="21771"/>
          <a:stretch>
            <a:fillRect/>
          </a:stretch>
        </p:blipFill>
        <p:spPr bwMode="auto">
          <a:xfrm>
            <a:off x="2362200" y="3519488"/>
            <a:ext cx="6781800" cy="3338512"/>
          </a:xfrm>
          <a:prstGeom prst="rect">
            <a:avLst/>
          </a:prstGeom>
          <a:noFill/>
          <a:ln w="9525">
            <a:noFill/>
            <a:miter lim="800000"/>
            <a:headEnd/>
            <a:tailEnd/>
          </a:ln>
        </p:spPr>
      </p:pic>
    </p:spTree>
  </p:cSld>
  <p:clrMapOvr>
    <a:masterClrMapping/>
  </p:clrMapOvr>
  <p:transition spd="med">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2pat.files.wordpress.com/2009/06/israel-map.gif"/>
          <p:cNvPicPr>
            <a:picLocks noChangeAspect="1" noChangeArrowheads="1"/>
          </p:cNvPicPr>
          <p:nvPr/>
        </p:nvPicPr>
        <p:blipFill>
          <a:blip r:embed="rId2"/>
          <a:srcRect/>
          <a:stretch>
            <a:fillRect/>
          </a:stretch>
        </p:blipFill>
        <p:spPr bwMode="auto">
          <a:xfrm>
            <a:off x="4810125" y="0"/>
            <a:ext cx="4333875" cy="5629275"/>
          </a:xfrm>
          <a:prstGeom prst="rect">
            <a:avLst/>
          </a:prstGeom>
          <a:noFill/>
          <a:ln w="9525">
            <a:noFill/>
            <a:miter lim="800000"/>
            <a:headEnd/>
            <a:tailEnd/>
          </a:ln>
        </p:spPr>
      </p:pic>
      <p:sp>
        <p:nvSpPr>
          <p:cNvPr id="2" name="Title 1"/>
          <p:cNvSpPr>
            <a:spLocks noGrp="1"/>
          </p:cNvSpPr>
          <p:nvPr>
            <p:ph type="title"/>
          </p:nvPr>
        </p:nvSpPr>
        <p:spPr>
          <a:xfrm>
            <a:off x="0" y="-228600"/>
            <a:ext cx="8229600" cy="1143000"/>
          </a:xfrm>
        </p:spPr>
        <p:txBody>
          <a:bodyPr/>
          <a:lstStyle/>
          <a:p>
            <a:pPr algn="l">
              <a:defRPr/>
            </a:pPr>
            <a:r>
              <a:rPr lang="en-US" dirty="0" smtClean="0"/>
              <a:t>Israel</a:t>
            </a:r>
            <a:endParaRPr lang="en-US" dirty="0"/>
          </a:p>
        </p:txBody>
      </p:sp>
      <p:sp>
        <p:nvSpPr>
          <p:cNvPr id="19460" name="Content Placeholder 2"/>
          <p:cNvSpPr>
            <a:spLocks noGrp="1"/>
          </p:cNvSpPr>
          <p:nvPr>
            <p:ph idx="1"/>
          </p:nvPr>
        </p:nvSpPr>
        <p:spPr>
          <a:xfrm>
            <a:off x="0" y="685800"/>
            <a:ext cx="9144000" cy="4495800"/>
          </a:xfrm>
        </p:spPr>
        <p:txBody>
          <a:bodyPr/>
          <a:lstStyle/>
          <a:p>
            <a:r>
              <a:rPr lang="en-US" sz="2800" smtClean="0"/>
              <a:t>Israel was created by the 				       United Nations in 1948 as a 			 homeland for the Jewish 				      people of the world. </a:t>
            </a:r>
          </a:p>
          <a:p>
            <a:r>
              <a:rPr lang="en-US" sz="2800" smtClean="0"/>
              <a:t>The country of Israel is 				       bound by the Gaza Strip 				        along the southern coast 				             and the West Bank to the east. </a:t>
            </a:r>
          </a:p>
          <a:p>
            <a:r>
              <a:rPr lang="en-US" sz="2800" smtClean="0"/>
              <a:t>The Jordan River forms the 			  boundary between the 				         West Bank and the country 				     of Jordan.</a:t>
            </a:r>
          </a:p>
          <a:p>
            <a:endParaRPr lang="en-US" smtClean="0"/>
          </a:p>
        </p:txBody>
      </p:sp>
      <p:cxnSp>
        <p:nvCxnSpPr>
          <p:cNvPr id="19461" name="Straight Arrow Connector 5"/>
          <p:cNvCxnSpPr>
            <a:cxnSpLocks noChangeShapeType="1"/>
          </p:cNvCxnSpPr>
          <p:nvPr/>
        </p:nvCxnSpPr>
        <p:spPr bwMode="auto">
          <a:xfrm flipV="1">
            <a:off x="4191000" y="2743200"/>
            <a:ext cx="1905000" cy="381000"/>
          </a:xfrm>
          <a:prstGeom prst="straightConnector1">
            <a:avLst/>
          </a:prstGeom>
          <a:noFill/>
          <a:ln w="9525" algn="ctr">
            <a:solidFill>
              <a:schemeClr val="tx1"/>
            </a:solidFill>
            <a:round/>
            <a:headEnd/>
            <a:tailEnd type="arrow" w="med" len="med"/>
          </a:ln>
        </p:spPr>
      </p:cxnSp>
      <p:cxnSp>
        <p:nvCxnSpPr>
          <p:cNvPr id="19462" name="Straight Arrow Connector 7"/>
          <p:cNvCxnSpPr>
            <a:cxnSpLocks noChangeShapeType="1"/>
          </p:cNvCxnSpPr>
          <p:nvPr/>
        </p:nvCxnSpPr>
        <p:spPr bwMode="auto">
          <a:xfrm flipV="1">
            <a:off x="3429000" y="1905000"/>
            <a:ext cx="3886200" cy="2057400"/>
          </a:xfrm>
          <a:prstGeom prst="straightConnector1">
            <a:avLst/>
          </a:prstGeom>
          <a:noFill/>
          <a:ln w="9525" algn="ctr">
            <a:solidFill>
              <a:schemeClr val="tx1"/>
            </a:solidFill>
            <a:round/>
            <a:headEnd/>
            <a:tailEnd type="arrow" w="med" len="med"/>
          </a:ln>
        </p:spPr>
      </p:cxnSp>
    </p:spTree>
  </p:cSld>
  <p:clrMapOvr>
    <a:masterClrMapping/>
  </p:clrMapOvr>
  <p:transition spd="med">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Precipitation"/>
          <p:cNvPicPr>
            <a:picLocks noChangeAspect="1" noChangeArrowheads="1"/>
          </p:cNvPicPr>
          <p:nvPr/>
        </p:nvPicPr>
        <p:blipFill>
          <a:blip r:embed="rId2"/>
          <a:srcRect/>
          <a:stretch>
            <a:fillRect/>
          </a:stretch>
        </p:blipFill>
        <p:spPr bwMode="auto">
          <a:xfrm>
            <a:off x="3429000" y="2466975"/>
            <a:ext cx="5715000" cy="4391025"/>
          </a:xfrm>
          <a:prstGeom prst="rect">
            <a:avLst/>
          </a:prstGeom>
          <a:noFill/>
          <a:ln w="9525">
            <a:noFill/>
            <a:miter lim="800000"/>
            <a:headEnd/>
            <a:tailEnd/>
          </a:ln>
        </p:spPr>
      </p:pic>
      <p:sp>
        <p:nvSpPr>
          <p:cNvPr id="2" name="Title 1"/>
          <p:cNvSpPr>
            <a:spLocks noGrp="1"/>
          </p:cNvSpPr>
          <p:nvPr>
            <p:ph type="title"/>
          </p:nvPr>
        </p:nvSpPr>
        <p:spPr/>
        <p:txBody>
          <a:bodyPr/>
          <a:lstStyle/>
          <a:p>
            <a:pPr>
              <a:defRPr/>
            </a:pPr>
            <a:r>
              <a:rPr lang="en-US" sz="2400" b="1" dirty="0" smtClean="0"/>
              <a:t>Section 2 – Resources of the Middle East - Water </a:t>
            </a:r>
            <a:r>
              <a:rPr lang="en-US" dirty="0" smtClean="0"/>
              <a:t/>
            </a:r>
            <a:br>
              <a:rPr lang="en-US" dirty="0" smtClean="0"/>
            </a:br>
            <a:endParaRPr lang="en-US" dirty="0"/>
          </a:p>
        </p:txBody>
      </p:sp>
      <p:sp>
        <p:nvSpPr>
          <p:cNvPr id="20484" name="Content Placeholder 2"/>
          <p:cNvSpPr>
            <a:spLocks noGrp="1"/>
          </p:cNvSpPr>
          <p:nvPr>
            <p:ph idx="1"/>
          </p:nvPr>
        </p:nvSpPr>
        <p:spPr>
          <a:xfrm>
            <a:off x="0" y="685800"/>
            <a:ext cx="9144000" cy="4495800"/>
          </a:xfrm>
        </p:spPr>
        <p:txBody>
          <a:bodyPr/>
          <a:lstStyle/>
          <a:p>
            <a:r>
              <a:rPr lang="en-US" sz="2800" smtClean="0"/>
              <a:t>Water is a natural resource that is distributed unevenly in the Middle East. </a:t>
            </a:r>
          </a:p>
          <a:p>
            <a:r>
              <a:rPr lang="en-US" sz="2800" smtClean="0"/>
              <a:t>Some countries, like Turkey and Iraq, have major rivers that provide enough drinking water for farming communities. </a:t>
            </a:r>
          </a:p>
          <a:p>
            <a:r>
              <a:rPr lang="en-US" sz="2800" smtClean="0"/>
              <a:t>These two 						   countries share the 					        Tigris and 					          Euphrates river 					   systems. </a:t>
            </a:r>
          </a:p>
          <a:p>
            <a:r>
              <a:rPr lang="en-US" sz="2800" smtClean="0"/>
              <a:t>Israel, Syria, and 					      Jordan share 						            the Jordan River. </a:t>
            </a:r>
          </a:p>
          <a:p>
            <a:endParaRPr lang="en-US" smtClean="0"/>
          </a:p>
        </p:txBody>
      </p:sp>
    </p:spTree>
  </p:cSld>
  <p:clrMapOvr>
    <a:masterClrMapping/>
  </p:clrMapOvr>
  <p:transition spd="med">
    <p:random/>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0" y="0"/>
            <a:ext cx="9144000" cy="4495800"/>
          </a:xfrm>
        </p:spPr>
        <p:txBody>
          <a:bodyPr/>
          <a:lstStyle/>
          <a:p>
            <a:r>
              <a:rPr lang="en-US" smtClean="0"/>
              <a:t>Others, like Saudi Arabia, have almost no water. </a:t>
            </a:r>
          </a:p>
          <a:p>
            <a:r>
              <a:rPr lang="en-US" smtClean="0"/>
              <a:t>They are mostly made up of desert. </a:t>
            </a:r>
          </a:p>
          <a:p>
            <a:r>
              <a:rPr lang="en-US" smtClean="0"/>
              <a:t>Others, like Iran, have areas with access to rivers and areas that are made up of deserts. </a:t>
            </a:r>
          </a:p>
          <a:p>
            <a:r>
              <a:rPr lang="en-US" smtClean="0"/>
              <a:t>Because water is in short supply in so many parts of Southwest Asia, irrigation has been necessary for those who want to  		        farm and raise animals for 			    market.</a:t>
            </a:r>
          </a:p>
        </p:txBody>
      </p:sp>
      <p:pic>
        <p:nvPicPr>
          <p:cNvPr id="21507" name="Picture 2" descr="http://media-2.web.britannica.com/eb-media/28/10728-004-83F5D724.jpg"/>
          <p:cNvPicPr>
            <a:picLocks noChangeAspect="1" noChangeArrowheads="1"/>
          </p:cNvPicPr>
          <p:nvPr/>
        </p:nvPicPr>
        <p:blipFill>
          <a:blip r:embed="rId2"/>
          <a:srcRect/>
          <a:stretch>
            <a:fillRect/>
          </a:stretch>
        </p:blipFill>
        <p:spPr bwMode="auto">
          <a:xfrm>
            <a:off x="6305550" y="4000500"/>
            <a:ext cx="2838450" cy="2857500"/>
          </a:xfrm>
          <a:prstGeom prst="rect">
            <a:avLst/>
          </a:prstGeom>
          <a:noFill/>
          <a:ln w="9525">
            <a:noFill/>
            <a:miter lim="800000"/>
            <a:headEnd/>
            <a:tailEnd/>
          </a:ln>
        </p:spPr>
      </p:pic>
    </p:spTree>
  </p:cSld>
  <p:clrMapOvr>
    <a:masterClrMapping/>
  </p:clrMapOvr>
  <p:transition spd="med">
    <p:rand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Climatic Zones"/>
          <p:cNvPicPr>
            <a:picLocks noChangeAspect="1" noChangeArrowheads="1"/>
          </p:cNvPicPr>
          <p:nvPr/>
        </p:nvPicPr>
        <p:blipFill>
          <a:blip r:embed="rId2"/>
          <a:srcRect l="3999" t="41557" r="75999" b="6494"/>
          <a:stretch>
            <a:fillRect/>
          </a:stretch>
        </p:blipFill>
        <p:spPr bwMode="auto">
          <a:xfrm>
            <a:off x="5257800" y="0"/>
            <a:ext cx="1463675" cy="2438400"/>
          </a:xfrm>
          <a:prstGeom prst="rect">
            <a:avLst/>
          </a:prstGeom>
          <a:noFill/>
          <a:ln w="9525">
            <a:noFill/>
            <a:miter lim="800000"/>
            <a:headEnd/>
            <a:tailEnd/>
          </a:ln>
        </p:spPr>
      </p:pic>
      <p:pic>
        <p:nvPicPr>
          <p:cNvPr id="13315" name="Picture 2" descr="Climatic Zones"/>
          <p:cNvPicPr>
            <a:picLocks noChangeAspect="1" noChangeArrowheads="1"/>
          </p:cNvPicPr>
          <p:nvPr/>
        </p:nvPicPr>
        <p:blipFill>
          <a:blip r:embed="rId2"/>
          <a:srcRect l="54668" t="24934" r="33333" b="54286"/>
          <a:stretch>
            <a:fillRect/>
          </a:stretch>
        </p:blipFill>
        <p:spPr bwMode="auto">
          <a:xfrm>
            <a:off x="6705600" y="0"/>
            <a:ext cx="2438400" cy="2709863"/>
          </a:xfrm>
          <a:prstGeom prst="rect">
            <a:avLst/>
          </a:prstGeom>
          <a:noFill/>
          <a:ln w="9525">
            <a:noFill/>
            <a:miter lim="800000"/>
            <a:headEnd/>
            <a:tailEnd/>
          </a:ln>
        </p:spPr>
      </p:pic>
      <p:sp>
        <p:nvSpPr>
          <p:cNvPr id="2" name="Title 1"/>
          <p:cNvSpPr>
            <a:spLocks noGrp="1"/>
          </p:cNvSpPr>
          <p:nvPr>
            <p:ph type="title"/>
          </p:nvPr>
        </p:nvSpPr>
        <p:spPr>
          <a:xfrm>
            <a:off x="457200" y="-228600"/>
            <a:ext cx="8229600" cy="1143000"/>
          </a:xfrm>
        </p:spPr>
        <p:txBody>
          <a:bodyPr/>
          <a:lstStyle/>
          <a:p>
            <a:pPr algn="l">
              <a:defRPr/>
            </a:pPr>
            <a:r>
              <a:rPr lang="en-US" dirty="0" smtClean="0"/>
              <a:t>Climate</a:t>
            </a:r>
            <a:endParaRPr lang="en-US" dirty="0"/>
          </a:p>
        </p:txBody>
      </p:sp>
      <p:sp>
        <p:nvSpPr>
          <p:cNvPr id="13317" name="Content Placeholder 2"/>
          <p:cNvSpPr>
            <a:spLocks noGrp="1"/>
          </p:cNvSpPr>
          <p:nvPr>
            <p:ph idx="1"/>
          </p:nvPr>
        </p:nvSpPr>
        <p:spPr>
          <a:xfrm>
            <a:off x="0" y="609600"/>
            <a:ext cx="9144000" cy="4495800"/>
          </a:xfrm>
        </p:spPr>
        <p:txBody>
          <a:bodyPr/>
          <a:lstStyle/>
          <a:p>
            <a:r>
              <a:rPr lang="en-US" sz="2400" u="sng" dirty="0" smtClean="0">
                <a:solidFill>
                  <a:srgbClr val="FFFF00"/>
                </a:solidFill>
              </a:rPr>
              <a:t>C</a:t>
            </a:r>
            <a:r>
              <a:rPr lang="en-US" sz="2400" u="sng" dirty="0" smtClean="0">
                <a:solidFill>
                  <a:srgbClr val="FFFF00"/>
                </a:solidFill>
              </a:rPr>
              <a:t>limate</a:t>
            </a:r>
            <a:r>
              <a:rPr lang="en-US" sz="2400" dirty="0" smtClean="0">
                <a:solidFill>
                  <a:srgbClr val="FFFF00"/>
                </a:solidFill>
              </a:rPr>
              <a:t> - the type of weather a 			          region has over a very long period</a:t>
            </a:r>
            <a:r>
              <a:rPr lang="en-US" sz="2400" dirty="0" smtClean="0"/>
              <a:t>. </a:t>
            </a:r>
          </a:p>
          <a:p>
            <a:r>
              <a:rPr lang="en-US" sz="2400" dirty="0" smtClean="0">
                <a:solidFill>
                  <a:srgbClr val="FFFF00"/>
                </a:solidFill>
              </a:rPr>
              <a:t>The </a:t>
            </a:r>
            <a:r>
              <a:rPr lang="en-US" sz="2400" dirty="0" smtClean="0">
                <a:solidFill>
                  <a:srgbClr val="FFFF00"/>
                </a:solidFill>
              </a:rPr>
              <a:t>countries of the Middle East 			     generally have a very hot and dry 			        climate. </a:t>
            </a:r>
          </a:p>
          <a:p>
            <a:r>
              <a:rPr lang="en-US" sz="2400" dirty="0" smtClean="0"/>
              <a:t>Four </a:t>
            </a:r>
            <a:r>
              <a:rPr lang="en-US" sz="2400" dirty="0" smtClean="0"/>
              <a:t>large oceans or bodies of water, the Mediterranean Sea, the Red Sea, the Arabian Gulf, and the Indian Ocean border the Middle East. </a:t>
            </a:r>
          </a:p>
          <a:p>
            <a:r>
              <a:rPr lang="en-US" sz="2400" dirty="0" smtClean="0"/>
              <a:t>Even so, mountain ranges close to many of the coastal areas block rains coming from these bodies of water and the result is that much of the interior of this region is desert. </a:t>
            </a:r>
          </a:p>
          <a:p>
            <a:r>
              <a:rPr lang="en-US" sz="2400" dirty="0" smtClean="0"/>
              <a:t>Because there are coastal areas as well as a number of large rivers, other parts of this region have enough water to support agriculture and towns and cities of significant size.</a:t>
            </a:r>
          </a:p>
          <a:p>
            <a:endParaRPr lang="en-US" dirty="0" smtClean="0"/>
          </a:p>
        </p:txBody>
      </p:sp>
    </p:spTree>
  </p:cSld>
  <p:clrMapOvr>
    <a:masterClrMapping/>
  </p:clrMapOvr>
  <p:transition spd="med">
    <p:rand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emporia.edu/earthsci/amber/students/shirley/aquifer.jpg"/>
          <p:cNvPicPr>
            <a:picLocks noChangeAspect="1" noChangeArrowheads="1"/>
          </p:cNvPicPr>
          <p:nvPr/>
        </p:nvPicPr>
        <p:blipFill>
          <a:blip r:embed="rId2"/>
          <a:srcRect/>
          <a:stretch>
            <a:fillRect/>
          </a:stretch>
        </p:blipFill>
        <p:spPr bwMode="auto">
          <a:xfrm>
            <a:off x="4381500" y="0"/>
            <a:ext cx="4762500" cy="2762250"/>
          </a:xfrm>
          <a:prstGeom prst="rect">
            <a:avLst/>
          </a:prstGeom>
          <a:noFill/>
          <a:ln w="9525">
            <a:noFill/>
            <a:miter lim="800000"/>
            <a:headEnd/>
            <a:tailEnd/>
          </a:ln>
        </p:spPr>
      </p:pic>
      <p:sp>
        <p:nvSpPr>
          <p:cNvPr id="2" name="Title 1"/>
          <p:cNvSpPr>
            <a:spLocks noGrp="1"/>
          </p:cNvSpPr>
          <p:nvPr>
            <p:ph type="title"/>
          </p:nvPr>
        </p:nvSpPr>
        <p:spPr>
          <a:xfrm>
            <a:off x="0" y="-228600"/>
            <a:ext cx="8229600" cy="1143000"/>
          </a:xfrm>
        </p:spPr>
        <p:txBody>
          <a:bodyPr/>
          <a:lstStyle/>
          <a:p>
            <a:pPr algn="l">
              <a:defRPr/>
            </a:pPr>
            <a:r>
              <a:rPr lang="en-US" dirty="0" smtClean="0"/>
              <a:t>Irrigation</a:t>
            </a:r>
            <a:endParaRPr lang="en-US" dirty="0"/>
          </a:p>
        </p:txBody>
      </p:sp>
      <p:sp>
        <p:nvSpPr>
          <p:cNvPr id="22532" name="Content Placeholder 2"/>
          <p:cNvSpPr>
            <a:spLocks noGrp="1"/>
          </p:cNvSpPr>
          <p:nvPr>
            <p:ph idx="1"/>
          </p:nvPr>
        </p:nvSpPr>
        <p:spPr>
          <a:xfrm>
            <a:off x="0" y="685800"/>
            <a:ext cx="9144000" cy="4495800"/>
          </a:xfrm>
        </p:spPr>
        <p:txBody>
          <a:bodyPr/>
          <a:lstStyle/>
          <a:p>
            <a:r>
              <a:rPr lang="en-US" sz="2800" smtClean="0"/>
              <a:t>Many types of irrigation 				           can be found in 				          Southwest Asia as 				              farmers struggle to bring 				        water to their fields from 				          local rivers and from underground </a:t>
            </a:r>
            <a:r>
              <a:rPr lang="en-US" sz="2800" smtClean="0">
                <a:solidFill>
                  <a:srgbClr val="FF0000"/>
                </a:solidFill>
              </a:rPr>
              <a:t>aquifers</a:t>
            </a:r>
            <a:r>
              <a:rPr lang="en-US" sz="2800" smtClean="0"/>
              <a:t> (layers of underground rock where water runoff from rains and streams is trapped.) </a:t>
            </a:r>
          </a:p>
          <a:p>
            <a:r>
              <a:rPr lang="en-US" sz="2800" smtClean="0"/>
              <a:t>Some farmers use water from wells that tap into </a:t>
            </a:r>
            <a:r>
              <a:rPr lang="en-US" sz="2800" smtClean="0">
                <a:solidFill>
                  <a:srgbClr val="92D050"/>
                </a:solidFill>
              </a:rPr>
              <a:t>fossil water </a:t>
            </a:r>
            <a:r>
              <a:rPr lang="en-US" sz="2800" smtClean="0"/>
              <a:t>(water that has been underground for centuries). </a:t>
            </a:r>
          </a:p>
          <a:p>
            <a:r>
              <a:rPr lang="en-US" sz="2800" smtClean="0"/>
              <a:t>Rains and steams do not replace this water, and once it is used, is gone forever.</a:t>
            </a:r>
          </a:p>
        </p:txBody>
      </p:sp>
    </p:spTree>
  </p:cSld>
  <p:clrMapOvr>
    <a:masterClrMapping/>
  </p:clrMapOvr>
  <p:transition spd="med">
    <p:random/>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www.jains.com/irrigation/drip%20irrigation%20system%20arrangement.jpg"/>
          <p:cNvPicPr>
            <a:picLocks noChangeAspect="1" noChangeArrowheads="1"/>
          </p:cNvPicPr>
          <p:nvPr/>
        </p:nvPicPr>
        <p:blipFill>
          <a:blip r:embed="rId2"/>
          <a:srcRect/>
          <a:stretch>
            <a:fillRect/>
          </a:stretch>
        </p:blipFill>
        <p:spPr bwMode="auto">
          <a:xfrm>
            <a:off x="5054600" y="4419600"/>
            <a:ext cx="4089400" cy="2438400"/>
          </a:xfrm>
          <a:prstGeom prst="rect">
            <a:avLst/>
          </a:prstGeom>
          <a:noFill/>
          <a:ln w="9525">
            <a:noFill/>
            <a:miter lim="800000"/>
            <a:headEnd/>
            <a:tailEnd/>
          </a:ln>
        </p:spPr>
      </p:pic>
      <p:sp>
        <p:nvSpPr>
          <p:cNvPr id="23555" name="Content Placeholder 2"/>
          <p:cNvSpPr>
            <a:spLocks noGrp="1"/>
          </p:cNvSpPr>
          <p:nvPr>
            <p:ph idx="1"/>
          </p:nvPr>
        </p:nvSpPr>
        <p:spPr>
          <a:xfrm>
            <a:off x="0" y="0"/>
            <a:ext cx="9144000" cy="4495800"/>
          </a:xfrm>
        </p:spPr>
        <p:txBody>
          <a:bodyPr/>
          <a:lstStyle/>
          <a:p>
            <a:r>
              <a:rPr lang="en-US" sz="2400" smtClean="0"/>
              <a:t>Farmers in very rural areas still use methods used by their ancestors to irrigate their fields, including water wheels, irrigation ditches and canals, and animal power to lift water from underground wells. </a:t>
            </a:r>
          </a:p>
          <a:p>
            <a:r>
              <a:rPr lang="en-US" sz="2400" smtClean="0"/>
              <a:t>Farmers in countries with more technology use modern irrigation techniques. </a:t>
            </a:r>
          </a:p>
          <a:p>
            <a:r>
              <a:rPr lang="en-US" sz="2400" smtClean="0"/>
              <a:t>Israel and Saudi Arabia have developed systems of </a:t>
            </a:r>
            <a:r>
              <a:rPr lang="en-US" sz="2400" smtClean="0">
                <a:solidFill>
                  <a:srgbClr val="92D050"/>
                </a:solidFill>
              </a:rPr>
              <a:t>drip irrigation </a:t>
            </a:r>
            <a:r>
              <a:rPr lang="en-US" sz="2400" smtClean="0"/>
              <a:t>using computers that measure out how much water each plant receives. </a:t>
            </a:r>
          </a:p>
          <a:p>
            <a:r>
              <a:rPr lang="en-US" sz="2400" smtClean="0"/>
              <a:t>There has also been a lot of work done to learn how to take water from the ocean and desalinate it to use for drinking and irrigation. </a:t>
            </a:r>
          </a:p>
          <a:p>
            <a:r>
              <a:rPr lang="en-US" sz="2400" smtClean="0">
                <a:solidFill>
                  <a:srgbClr val="FF0000"/>
                </a:solidFill>
              </a:rPr>
              <a:t>Desalination</a:t>
            </a:r>
            <a:r>
              <a:rPr lang="en-US" sz="2400" smtClean="0"/>
              <a:t> (the process of 				     removing salt and other chemicals 			             from seawater) is very expensive 			              and requires complex technology.</a:t>
            </a:r>
          </a:p>
        </p:txBody>
      </p:sp>
    </p:spTree>
  </p:cSld>
  <p:clrMapOvr>
    <a:masterClrMapping/>
  </p:clrMapOvr>
  <p:transition spd="med">
    <p:rand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Freshwater Resources"/>
          <p:cNvPicPr>
            <a:picLocks noChangeAspect="1" noChangeArrowheads="1"/>
          </p:cNvPicPr>
          <p:nvPr/>
        </p:nvPicPr>
        <p:blipFill>
          <a:blip r:embed="rId2"/>
          <a:srcRect/>
          <a:stretch>
            <a:fillRect/>
          </a:stretch>
        </p:blipFill>
        <p:spPr bwMode="auto">
          <a:xfrm>
            <a:off x="3429000" y="0"/>
            <a:ext cx="5715000" cy="4381500"/>
          </a:xfrm>
          <a:prstGeom prst="rect">
            <a:avLst/>
          </a:prstGeom>
          <a:noFill/>
          <a:ln w="9525">
            <a:noFill/>
            <a:miter lim="800000"/>
            <a:headEnd/>
            <a:tailEnd/>
          </a:ln>
        </p:spPr>
      </p:pic>
      <p:sp>
        <p:nvSpPr>
          <p:cNvPr id="2" name="Title 1"/>
          <p:cNvSpPr>
            <a:spLocks noGrp="1"/>
          </p:cNvSpPr>
          <p:nvPr>
            <p:ph type="title"/>
          </p:nvPr>
        </p:nvSpPr>
        <p:spPr>
          <a:xfrm>
            <a:off x="0" y="-304800"/>
            <a:ext cx="8229600" cy="1143000"/>
          </a:xfrm>
        </p:spPr>
        <p:txBody>
          <a:bodyPr/>
          <a:lstStyle/>
          <a:p>
            <a:pPr algn="l">
              <a:defRPr/>
            </a:pPr>
            <a:r>
              <a:rPr lang="en-US" sz="3600" dirty="0" smtClean="0"/>
              <a:t>Water Problems</a:t>
            </a:r>
            <a:endParaRPr lang="en-US" sz="3600" dirty="0"/>
          </a:p>
        </p:txBody>
      </p:sp>
      <p:sp>
        <p:nvSpPr>
          <p:cNvPr id="24580" name="Content Placeholder 2"/>
          <p:cNvSpPr>
            <a:spLocks noGrp="1"/>
          </p:cNvSpPr>
          <p:nvPr>
            <p:ph idx="1"/>
          </p:nvPr>
        </p:nvSpPr>
        <p:spPr>
          <a:xfrm>
            <a:off x="0" y="457200"/>
            <a:ext cx="9144000" cy="4495800"/>
          </a:xfrm>
        </p:spPr>
        <p:txBody>
          <a:bodyPr/>
          <a:lstStyle/>
          <a:p>
            <a:r>
              <a:rPr lang="en-US" sz="2400" smtClean="0"/>
              <a:t>As countries in the 				                    Middle East have 					        worked to modernize 					             their systems of 						   agriculture, water 					       pollution has been a 					       growing problem. </a:t>
            </a:r>
          </a:p>
          <a:p>
            <a:r>
              <a:rPr lang="en-US" sz="2400" smtClean="0"/>
              <a:t>Increased demand for 					      irrigation to expand 					        farming has led to 					       overuse of rivers and streams. </a:t>
            </a:r>
          </a:p>
          <a:p>
            <a:r>
              <a:rPr lang="en-US" sz="2400" smtClean="0"/>
              <a:t>Many farmers have begun to use chemical fertilizers, which have contaminated water supplies through runoff into these same rivers and streams. </a:t>
            </a:r>
          </a:p>
          <a:p>
            <a:r>
              <a:rPr lang="en-US" sz="2400" smtClean="0"/>
              <a:t>Constant planting and fertilizer use have led to the build-up of salt levels in soils, eventually making it impossible to farm in those areas.</a:t>
            </a:r>
          </a:p>
        </p:txBody>
      </p:sp>
    </p:spTree>
  </p:cSld>
  <p:clrMapOvr>
    <a:masterClrMapping/>
  </p:clrMapOvr>
  <p:transition spd="med">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daviddarling.info/images/hydroelectric_power_plant.gif"/>
          <p:cNvPicPr>
            <a:picLocks noChangeAspect="1" noChangeArrowheads="1"/>
          </p:cNvPicPr>
          <p:nvPr/>
        </p:nvPicPr>
        <p:blipFill>
          <a:blip r:embed="rId2"/>
          <a:srcRect/>
          <a:stretch>
            <a:fillRect/>
          </a:stretch>
        </p:blipFill>
        <p:spPr bwMode="auto">
          <a:xfrm>
            <a:off x="4800600" y="4125913"/>
            <a:ext cx="4343400" cy="2732087"/>
          </a:xfrm>
          <a:prstGeom prst="rect">
            <a:avLst/>
          </a:prstGeom>
          <a:noFill/>
          <a:ln w="9525">
            <a:noFill/>
            <a:miter lim="800000"/>
            <a:headEnd/>
            <a:tailEnd/>
          </a:ln>
        </p:spPr>
      </p:pic>
      <p:sp>
        <p:nvSpPr>
          <p:cNvPr id="25603" name="Content Placeholder 2"/>
          <p:cNvSpPr>
            <a:spLocks noGrp="1"/>
          </p:cNvSpPr>
          <p:nvPr>
            <p:ph idx="1"/>
          </p:nvPr>
        </p:nvSpPr>
        <p:spPr>
          <a:xfrm>
            <a:off x="0" y="0"/>
            <a:ext cx="9144000" cy="4495800"/>
          </a:xfrm>
        </p:spPr>
        <p:txBody>
          <a:bodyPr/>
          <a:lstStyle/>
          <a:p>
            <a:r>
              <a:rPr lang="en-US" sz="2800" smtClean="0"/>
              <a:t>In the rush to develop industry, many cities and towns have grown rapidly, but the people living there have been slow to create effective ways to manage garbage and treat sewage. </a:t>
            </a:r>
          </a:p>
          <a:p>
            <a:r>
              <a:rPr lang="en-US" sz="2800" smtClean="0"/>
              <a:t>Access to water is also a source of conflict, especially among countries that share a river system. </a:t>
            </a:r>
          </a:p>
          <a:p>
            <a:r>
              <a:rPr lang="en-US" sz="2800" smtClean="0"/>
              <a:t>Dams built along a river to create lakes for irrigation and the production of </a:t>
            </a:r>
            <a:r>
              <a:rPr lang="en-US" sz="2800" smtClean="0">
                <a:solidFill>
                  <a:srgbClr val="FF0000"/>
                </a:solidFill>
              </a:rPr>
              <a:t>hydroelectric power </a:t>
            </a:r>
            <a:r>
              <a:rPr lang="en-US" sz="2800" smtClean="0"/>
              <a:t>(electricity produced from the energy of running water) in one country reduce the amount 			              of water available to other 				   countries located further 			      downstream.</a:t>
            </a:r>
          </a:p>
        </p:txBody>
      </p:sp>
    </p:spTree>
  </p:cSld>
  <p:clrMapOvr>
    <a:masterClrMapping/>
  </p:clrMapOvr>
  <p:transition spd="med">
    <p:rand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Oil Production"/>
          <p:cNvPicPr>
            <a:picLocks noChangeAspect="1" noChangeArrowheads="1"/>
          </p:cNvPicPr>
          <p:nvPr/>
        </p:nvPicPr>
        <p:blipFill>
          <a:blip r:embed="rId2"/>
          <a:srcRect/>
          <a:stretch>
            <a:fillRect/>
          </a:stretch>
        </p:blipFill>
        <p:spPr bwMode="auto">
          <a:xfrm>
            <a:off x="3787775" y="2743200"/>
            <a:ext cx="5356225" cy="4114800"/>
          </a:xfrm>
          <a:prstGeom prst="rect">
            <a:avLst/>
          </a:prstGeom>
          <a:noFill/>
          <a:ln w="9525">
            <a:noFill/>
            <a:miter lim="800000"/>
            <a:headEnd/>
            <a:tailEnd/>
          </a:ln>
        </p:spPr>
      </p:pic>
      <p:sp>
        <p:nvSpPr>
          <p:cNvPr id="2" name="Title 1"/>
          <p:cNvSpPr>
            <a:spLocks noGrp="1"/>
          </p:cNvSpPr>
          <p:nvPr>
            <p:ph type="title"/>
          </p:nvPr>
        </p:nvSpPr>
        <p:spPr>
          <a:xfrm>
            <a:off x="0" y="0"/>
            <a:ext cx="8229600" cy="1143000"/>
          </a:xfrm>
        </p:spPr>
        <p:txBody>
          <a:bodyPr/>
          <a:lstStyle/>
          <a:p>
            <a:pPr algn="l">
              <a:defRPr/>
            </a:pPr>
            <a:r>
              <a:rPr lang="en-US" b="1" dirty="0" smtClean="0"/>
              <a:t>Oil in the Middle East</a:t>
            </a:r>
            <a:r>
              <a:rPr lang="en-US" dirty="0" smtClean="0"/>
              <a:t/>
            </a:r>
            <a:br>
              <a:rPr lang="en-US" dirty="0" smtClean="0"/>
            </a:br>
            <a:endParaRPr lang="en-US" dirty="0"/>
          </a:p>
        </p:txBody>
      </p:sp>
      <p:sp>
        <p:nvSpPr>
          <p:cNvPr id="26628" name="Content Placeholder 2"/>
          <p:cNvSpPr>
            <a:spLocks noGrp="1"/>
          </p:cNvSpPr>
          <p:nvPr>
            <p:ph idx="1"/>
          </p:nvPr>
        </p:nvSpPr>
        <p:spPr>
          <a:xfrm>
            <a:off x="0" y="304800"/>
            <a:ext cx="9144000" cy="4495800"/>
          </a:xfrm>
        </p:spPr>
        <p:txBody>
          <a:bodyPr/>
          <a:lstStyle/>
          <a:p>
            <a:r>
              <a:rPr lang="en-US" sz="2800" smtClean="0"/>
              <a:t>Two of the most important natural resources found in Southwest Asia are natural gas and oil. </a:t>
            </a:r>
          </a:p>
          <a:p>
            <a:r>
              <a:rPr lang="en-US" sz="2800" smtClean="0"/>
              <a:t>These two resources bring wealth into the region because they are needed for much of the world’s 	economy. </a:t>
            </a:r>
          </a:p>
          <a:p>
            <a:r>
              <a:rPr lang="en-US" sz="2800" smtClean="0"/>
              <a:t>Over half of the 					      world’s known oil 					   reserves are found in 					  this part of the world. </a:t>
            </a:r>
          </a:p>
          <a:p>
            <a:r>
              <a:rPr lang="en-US" sz="2800" smtClean="0"/>
              <a:t>This has made some 					     of these countries 				           extremely rich and 					           has led them to have 					      a lot of control over 						   the global economy.</a:t>
            </a:r>
          </a:p>
          <a:p>
            <a:endParaRPr lang="en-US" smtClean="0"/>
          </a:p>
        </p:txBody>
      </p:sp>
    </p:spTree>
  </p:cSld>
  <p:clrMapOvr>
    <a:masterClrMapping/>
  </p:clrMapOvr>
  <p:transition spd="med">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mbendi.co.za/PICS/graphs/opec.jpg"/>
          <p:cNvPicPr>
            <a:picLocks noChangeAspect="1" noChangeArrowheads="1"/>
          </p:cNvPicPr>
          <p:nvPr/>
        </p:nvPicPr>
        <p:blipFill>
          <a:blip r:embed="rId2"/>
          <a:srcRect/>
          <a:stretch>
            <a:fillRect/>
          </a:stretch>
        </p:blipFill>
        <p:spPr bwMode="auto">
          <a:xfrm>
            <a:off x="5029200" y="0"/>
            <a:ext cx="4114800" cy="2293938"/>
          </a:xfrm>
          <a:prstGeom prst="rect">
            <a:avLst/>
          </a:prstGeom>
          <a:noFill/>
          <a:ln w="9525">
            <a:noFill/>
            <a:miter lim="800000"/>
            <a:headEnd/>
            <a:tailEnd/>
          </a:ln>
        </p:spPr>
      </p:pic>
      <p:sp>
        <p:nvSpPr>
          <p:cNvPr id="2" name="Title 1"/>
          <p:cNvSpPr>
            <a:spLocks noGrp="1"/>
          </p:cNvSpPr>
          <p:nvPr>
            <p:ph type="title"/>
          </p:nvPr>
        </p:nvSpPr>
        <p:spPr>
          <a:xfrm>
            <a:off x="457200" y="-228600"/>
            <a:ext cx="8229600" cy="1143000"/>
          </a:xfrm>
        </p:spPr>
        <p:txBody>
          <a:bodyPr/>
          <a:lstStyle/>
          <a:p>
            <a:pPr algn="l">
              <a:defRPr/>
            </a:pPr>
            <a:r>
              <a:rPr lang="en-US" dirty="0" smtClean="0"/>
              <a:t>OPEC</a:t>
            </a:r>
            <a:endParaRPr lang="en-US" dirty="0"/>
          </a:p>
        </p:txBody>
      </p:sp>
      <p:sp>
        <p:nvSpPr>
          <p:cNvPr id="27652" name="Content Placeholder 2"/>
          <p:cNvSpPr>
            <a:spLocks noGrp="1"/>
          </p:cNvSpPr>
          <p:nvPr>
            <p:ph idx="1"/>
          </p:nvPr>
        </p:nvSpPr>
        <p:spPr>
          <a:xfrm>
            <a:off x="0" y="685800"/>
            <a:ext cx="9144000" cy="4495800"/>
          </a:xfrm>
        </p:spPr>
        <p:txBody>
          <a:bodyPr/>
          <a:lstStyle/>
          <a:p>
            <a:r>
              <a:rPr lang="en-US" sz="2400" smtClean="0"/>
              <a:t>In the 1960s, several of these 				   Southwest Asian countries joined 		    	              with other oil-rich countries 				         around the world to create the 			          </a:t>
            </a:r>
            <a:r>
              <a:rPr lang="en-US" sz="2400" smtClean="0">
                <a:solidFill>
                  <a:srgbClr val="FF0000"/>
                </a:solidFill>
              </a:rPr>
              <a:t>Organization of Petroleum Exporting Countries (OPEC)</a:t>
            </a:r>
            <a:r>
              <a:rPr lang="en-US" sz="2400" smtClean="0"/>
              <a:t> in order to have more control over the price of oil on the world market. </a:t>
            </a:r>
          </a:p>
          <a:p>
            <a:r>
              <a:rPr lang="en-US" sz="2400" smtClean="0"/>
              <a:t>OPEC has called for an embargo, or a slow-down or temporary halt, to oil supplies at different times in the past to get political and economic agreements from the other countries in the world. </a:t>
            </a:r>
          </a:p>
          <a:p>
            <a:r>
              <a:rPr lang="en-US" sz="2400" smtClean="0"/>
              <a:t>While some countries in the Middle East have grown very rich due to their oil production, others have struggled to help their populations make a decent living.</a:t>
            </a:r>
          </a:p>
          <a:p>
            <a:endParaRPr lang="en-US" smtClean="0"/>
          </a:p>
        </p:txBody>
      </p:sp>
    </p:spTree>
  </p:cSld>
  <p:clrMapOvr>
    <a:masterClrMapping/>
  </p:clrMapOvr>
  <p:transition spd="med">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Daily Oil Production and Consumption"/>
          <p:cNvPicPr>
            <a:picLocks noChangeAspect="1" noChangeArrowheads="1"/>
          </p:cNvPicPr>
          <p:nvPr/>
        </p:nvPicPr>
        <p:blipFill>
          <a:blip r:embed="rId2"/>
          <a:srcRect/>
          <a:stretch>
            <a:fillRect/>
          </a:stretch>
        </p:blipFill>
        <p:spPr bwMode="auto">
          <a:xfrm>
            <a:off x="4648200" y="0"/>
            <a:ext cx="4495800" cy="4714875"/>
          </a:xfrm>
          <a:prstGeom prst="rect">
            <a:avLst/>
          </a:prstGeom>
          <a:noFill/>
          <a:ln w="9525">
            <a:noFill/>
            <a:miter lim="800000"/>
            <a:headEnd/>
            <a:tailEnd/>
          </a:ln>
        </p:spPr>
      </p:pic>
      <p:sp>
        <p:nvSpPr>
          <p:cNvPr id="2" name="Title 1"/>
          <p:cNvSpPr>
            <a:spLocks noGrp="1"/>
          </p:cNvSpPr>
          <p:nvPr>
            <p:ph type="title"/>
          </p:nvPr>
        </p:nvSpPr>
        <p:spPr>
          <a:xfrm>
            <a:off x="0" y="0"/>
            <a:ext cx="8229600" cy="1143000"/>
          </a:xfrm>
        </p:spPr>
        <p:txBody>
          <a:bodyPr/>
          <a:lstStyle/>
          <a:p>
            <a:pPr algn="l">
              <a:defRPr/>
            </a:pPr>
            <a:r>
              <a:rPr lang="en-US" dirty="0" smtClean="0"/>
              <a:t>Who has the oil?</a:t>
            </a:r>
            <a:endParaRPr lang="en-US" dirty="0"/>
          </a:p>
        </p:txBody>
      </p:sp>
      <p:sp>
        <p:nvSpPr>
          <p:cNvPr id="28676" name="Content Placeholder 2"/>
          <p:cNvSpPr>
            <a:spLocks noGrp="1"/>
          </p:cNvSpPr>
          <p:nvPr>
            <p:ph idx="1"/>
          </p:nvPr>
        </p:nvSpPr>
        <p:spPr>
          <a:xfrm>
            <a:off x="0" y="838200"/>
            <a:ext cx="9144000" cy="4495800"/>
          </a:xfrm>
        </p:spPr>
        <p:txBody>
          <a:bodyPr/>
          <a:lstStyle/>
          <a:p>
            <a:r>
              <a:rPr lang="en-US" sz="2400" smtClean="0"/>
              <a:t>The Middle Eastern nations 				              with the greatest reserves of 				         natural gas and oil are Saudi 				         Arabia, Iraq, Iran, and Kuwait. </a:t>
            </a:r>
          </a:p>
          <a:p>
            <a:r>
              <a:rPr lang="en-US" sz="2400" smtClean="0"/>
              <a:t>Some other countries have 				        smaller reserves, especially 				           those found around the Persian 				  Gulf. </a:t>
            </a:r>
          </a:p>
          <a:p>
            <a:r>
              <a:rPr lang="en-US" sz="2400" smtClean="0"/>
              <a:t>These countries have enjoyed 				 tremendous growth in national 				          wealth and an improved standard of living in the past fifty years. </a:t>
            </a:r>
          </a:p>
          <a:p>
            <a:r>
              <a:rPr lang="en-US" sz="2400" smtClean="0"/>
              <a:t>Those countries without oil reserves have a much harder time improving living conditions for their populations. </a:t>
            </a:r>
          </a:p>
          <a:p>
            <a:r>
              <a:rPr lang="en-US" sz="2400" smtClean="0"/>
              <a:t>This difference in wealth in some of the Middle East has led to conflicts among the nations.</a:t>
            </a:r>
            <a:endParaRPr lang="en-US" sz="2800" smtClean="0"/>
          </a:p>
        </p:txBody>
      </p:sp>
    </p:spTree>
  </p:cSld>
  <p:clrMapOvr>
    <a:masterClrMapping/>
  </p:clrMapOvr>
  <p:transition spd="med">
    <p:rand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Land Use and Resources"/>
          <p:cNvPicPr>
            <a:picLocks noChangeAspect="1" noChangeArrowheads="1"/>
          </p:cNvPicPr>
          <p:nvPr/>
        </p:nvPicPr>
        <p:blipFill>
          <a:blip r:embed="rId2"/>
          <a:srcRect/>
          <a:stretch>
            <a:fillRect/>
          </a:stretch>
        </p:blipFill>
        <p:spPr bwMode="auto">
          <a:xfrm>
            <a:off x="3429000" y="0"/>
            <a:ext cx="5715000" cy="4391025"/>
          </a:xfrm>
          <a:prstGeom prst="rect">
            <a:avLst/>
          </a:prstGeom>
          <a:noFill/>
          <a:ln w="9525">
            <a:noFill/>
            <a:miter lim="800000"/>
            <a:headEnd/>
            <a:tailEnd/>
          </a:ln>
        </p:spPr>
      </p:pic>
      <p:sp>
        <p:nvSpPr>
          <p:cNvPr id="2" name="Title 1"/>
          <p:cNvSpPr>
            <a:spLocks noGrp="1"/>
          </p:cNvSpPr>
          <p:nvPr>
            <p:ph type="title"/>
          </p:nvPr>
        </p:nvSpPr>
        <p:spPr>
          <a:xfrm>
            <a:off x="0" y="-304800"/>
            <a:ext cx="8229600" cy="1143000"/>
          </a:xfrm>
        </p:spPr>
        <p:txBody>
          <a:bodyPr/>
          <a:lstStyle/>
          <a:p>
            <a:pPr algn="l">
              <a:defRPr/>
            </a:pPr>
            <a:r>
              <a:rPr lang="en-US" dirty="0" smtClean="0"/>
              <a:t>Farming</a:t>
            </a:r>
            <a:endParaRPr lang="en-US" dirty="0"/>
          </a:p>
        </p:txBody>
      </p:sp>
      <p:sp>
        <p:nvSpPr>
          <p:cNvPr id="29700" name="Content Placeholder 2"/>
          <p:cNvSpPr>
            <a:spLocks noGrp="1"/>
          </p:cNvSpPr>
          <p:nvPr>
            <p:ph idx="1"/>
          </p:nvPr>
        </p:nvSpPr>
        <p:spPr>
          <a:xfrm>
            <a:off x="0" y="685800"/>
            <a:ext cx="9144000" cy="4495800"/>
          </a:xfrm>
        </p:spPr>
        <p:txBody>
          <a:bodyPr/>
          <a:lstStyle/>
          <a:p>
            <a:r>
              <a:rPr lang="en-US" sz="2800" smtClean="0"/>
              <a:t>Many people in the 					       Middle East practice 				       </a:t>
            </a:r>
            <a:r>
              <a:rPr lang="en-US" sz="2800" smtClean="0">
                <a:solidFill>
                  <a:srgbClr val="FF0000"/>
                </a:solidFill>
              </a:rPr>
              <a:t>subsistence 					          agriculture</a:t>
            </a:r>
            <a:r>
              <a:rPr lang="en-US" sz="2800" smtClean="0"/>
              <a:t>, 						      growing small 						   amounts of crops, 						     to take care of their 					          local needs. </a:t>
            </a:r>
          </a:p>
          <a:p>
            <a:r>
              <a:rPr lang="en-US" sz="2800" smtClean="0"/>
              <a:t>Because the climate is so dry, agriculture nearly always depends on irrigation, directing water from small rivers and streams to the farmers’ fields. </a:t>
            </a:r>
          </a:p>
          <a:p>
            <a:r>
              <a:rPr lang="en-US" sz="2800" smtClean="0"/>
              <a:t>There is some </a:t>
            </a:r>
            <a:r>
              <a:rPr lang="en-US" sz="2800" smtClean="0">
                <a:solidFill>
                  <a:srgbClr val="00B050"/>
                </a:solidFill>
              </a:rPr>
              <a:t>commercial agricultu</a:t>
            </a:r>
            <a:r>
              <a:rPr lang="en-US" sz="2800" smtClean="0"/>
              <a:t>re (growing crops for industrial markets), but even that is limited by lack of water.</a:t>
            </a:r>
          </a:p>
          <a:p>
            <a:endParaRPr lang="en-US" smtClean="0"/>
          </a:p>
        </p:txBody>
      </p:sp>
    </p:spTree>
  </p:cSld>
  <p:clrMapOvr>
    <a:masterClrMapping/>
  </p:clrMapOvr>
  <p:transition spd="med">
    <p:rand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Ethnic Distribution"/>
          <p:cNvPicPr>
            <a:picLocks noChangeAspect="1" noChangeArrowheads="1"/>
          </p:cNvPicPr>
          <p:nvPr/>
        </p:nvPicPr>
        <p:blipFill>
          <a:blip r:embed="rId2"/>
          <a:srcRect/>
          <a:stretch>
            <a:fillRect/>
          </a:stretch>
        </p:blipFill>
        <p:spPr bwMode="auto">
          <a:xfrm>
            <a:off x="3846513" y="2743200"/>
            <a:ext cx="5297487" cy="4114800"/>
          </a:xfrm>
          <a:prstGeom prst="rect">
            <a:avLst/>
          </a:prstGeom>
          <a:noFill/>
          <a:ln w="9525">
            <a:noFill/>
            <a:miter lim="800000"/>
            <a:headEnd/>
            <a:tailEnd/>
          </a:ln>
        </p:spPr>
      </p:pic>
      <p:sp>
        <p:nvSpPr>
          <p:cNvPr id="2" name="Title 1"/>
          <p:cNvSpPr>
            <a:spLocks noGrp="1"/>
          </p:cNvSpPr>
          <p:nvPr>
            <p:ph type="title"/>
          </p:nvPr>
        </p:nvSpPr>
        <p:spPr>
          <a:xfrm>
            <a:off x="0" y="-76200"/>
            <a:ext cx="9144000" cy="1143000"/>
          </a:xfrm>
        </p:spPr>
        <p:txBody>
          <a:bodyPr/>
          <a:lstStyle/>
          <a:p>
            <a:pPr>
              <a:defRPr/>
            </a:pPr>
            <a:r>
              <a:rPr lang="en-US" sz="2800" b="1" dirty="0" smtClean="0"/>
              <a:t>Section 3 – Cultures of the Middle East - Ethnic Groups</a:t>
            </a:r>
            <a:endParaRPr lang="en-US" sz="2800" dirty="0"/>
          </a:p>
        </p:txBody>
      </p:sp>
      <p:sp>
        <p:nvSpPr>
          <p:cNvPr id="30724" name="Content Placeholder 2"/>
          <p:cNvSpPr>
            <a:spLocks noGrp="1"/>
          </p:cNvSpPr>
          <p:nvPr>
            <p:ph idx="1"/>
          </p:nvPr>
        </p:nvSpPr>
        <p:spPr>
          <a:xfrm>
            <a:off x="0" y="762000"/>
            <a:ext cx="9144000" cy="4495800"/>
          </a:xfrm>
        </p:spPr>
        <p:txBody>
          <a:bodyPr/>
          <a:lstStyle/>
          <a:p>
            <a:r>
              <a:rPr lang="en-US" sz="2800" smtClean="0"/>
              <a:t>An </a:t>
            </a:r>
            <a:r>
              <a:rPr lang="en-US" sz="2800" smtClean="0">
                <a:solidFill>
                  <a:srgbClr val="FF0000"/>
                </a:solidFill>
              </a:rPr>
              <a:t>ethnic group </a:t>
            </a:r>
            <a:r>
              <a:rPr lang="en-US" sz="2800" smtClean="0"/>
              <a:t>is a group of people who share cultural ideas and beliefs that have been a part of their community for generations. </a:t>
            </a:r>
          </a:p>
          <a:p>
            <a:r>
              <a:rPr lang="en-US" sz="2800" smtClean="0"/>
              <a:t>The characteristics they may have in common could included a language, 				   	      a religion, a shared 					       history, types of foods, 					  and a set of traditional 				      stories, beliefs, or 				      celebrations. </a:t>
            </a:r>
          </a:p>
          <a:p>
            <a:r>
              <a:rPr lang="en-US" sz="2800" smtClean="0"/>
              <a:t>These things make up 					      a common culture 					      shared by those in a 					  particular ethnic group.</a:t>
            </a:r>
          </a:p>
        </p:txBody>
      </p:sp>
    </p:spTree>
  </p:cSld>
  <p:clrMapOvr>
    <a:masterClrMapping/>
  </p:clrMapOvr>
  <p:transition spd="med">
    <p:rand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Major Religions of the Middle East"/>
          <p:cNvPicPr>
            <a:picLocks noChangeAspect="1" noChangeArrowheads="1"/>
          </p:cNvPicPr>
          <p:nvPr/>
        </p:nvPicPr>
        <p:blipFill>
          <a:blip r:embed="rId2"/>
          <a:srcRect/>
          <a:stretch>
            <a:fillRect/>
          </a:stretch>
        </p:blipFill>
        <p:spPr bwMode="auto">
          <a:xfrm>
            <a:off x="3657600" y="0"/>
            <a:ext cx="5486400" cy="4214813"/>
          </a:xfrm>
          <a:prstGeom prst="rect">
            <a:avLst/>
          </a:prstGeom>
          <a:noFill/>
          <a:ln w="9525">
            <a:noFill/>
            <a:miter lim="800000"/>
            <a:headEnd/>
            <a:tailEnd/>
          </a:ln>
        </p:spPr>
      </p:pic>
      <p:sp>
        <p:nvSpPr>
          <p:cNvPr id="2" name="Title 1"/>
          <p:cNvSpPr>
            <a:spLocks noGrp="1"/>
          </p:cNvSpPr>
          <p:nvPr>
            <p:ph type="title"/>
          </p:nvPr>
        </p:nvSpPr>
        <p:spPr>
          <a:xfrm>
            <a:off x="457200" y="-152400"/>
            <a:ext cx="8229600" cy="1143000"/>
          </a:xfrm>
        </p:spPr>
        <p:txBody>
          <a:bodyPr/>
          <a:lstStyle/>
          <a:p>
            <a:pPr algn="l">
              <a:defRPr/>
            </a:pPr>
            <a:r>
              <a:rPr lang="en-US" dirty="0" smtClean="0"/>
              <a:t>Religion</a:t>
            </a:r>
            <a:endParaRPr lang="en-US" dirty="0"/>
          </a:p>
        </p:txBody>
      </p:sp>
      <p:sp>
        <p:nvSpPr>
          <p:cNvPr id="31748" name="Content Placeholder 2"/>
          <p:cNvSpPr>
            <a:spLocks noGrp="1"/>
          </p:cNvSpPr>
          <p:nvPr>
            <p:ph idx="1"/>
          </p:nvPr>
        </p:nvSpPr>
        <p:spPr>
          <a:xfrm>
            <a:off x="0" y="685800"/>
            <a:ext cx="9144000" cy="4495800"/>
          </a:xfrm>
        </p:spPr>
        <p:txBody>
          <a:bodyPr/>
          <a:lstStyle/>
          <a:p>
            <a:r>
              <a:rPr lang="en-US" sz="2400" smtClean="0"/>
              <a:t>A </a:t>
            </a:r>
            <a:r>
              <a:rPr lang="en-US" sz="2400" smtClean="0">
                <a:solidFill>
                  <a:srgbClr val="FF0000"/>
                </a:solidFill>
              </a:rPr>
              <a:t>religious group 						         </a:t>
            </a:r>
            <a:r>
              <a:rPr lang="en-US" sz="2400" smtClean="0"/>
              <a:t>shares a belief system 						      in a god or gods, with 						       a specific set of rituals 					              and literature. </a:t>
            </a:r>
          </a:p>
          <a:p>
            <a:r>
              <a:rPr lang="en-US" sz="2400" smtClean="0"/>
              <a:t>People from different 					          ethnic groups may 					           share the same religion; 				        through they may be 					             from very different cultures. </a:t>
            </a:r>
          </a:p>
          <a:p>
            <a:r>
              <a:rPr lang="en-US" sz="2400" smtClean="0"/>
              <a:t>Religion has been important to the history of the Middle East. </a:t>
            </a:r>
          </a:p>
          <a:p>
            <a:r>
              <a:rPr lang="en-US" sz="2400" smtClean="0"/>
              <a:t>Christianity, Islam, and Judaism were started in this region. </a:t>
            </a:r>
          </a:p>
          <a:p>
            <a:r>
              <a:rPr lang="en-US" sz="2400" smtClean="0"/>
              <a:t>People who follow Judaism are called Jews. </a:t>
            </a:r>
          </a:p>
          <a:p>
            <a:r>
              <a:rPr lang="en-US" sz="2400" smtClean="0"/>
              <a:t>Followers of Christianity are called Christians. </a:t>
            </a:r>
          </a:p>
          <a:p>
            <a:r>
              <a:rPr lang="en-US" sz="2400" smtClean="0"/>
              <a:t>Followers of Islam are called Muslims.</a:t>
            </a:r>
          </a:p>
        </p:txBody>
      </p:sp>
    </p:spTree>
  </p:cSld>
  <p:clrMapOvr>
    <a:masterClrMapping/>
  </p:clrMapOvr>
  <p:transition spd="med">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6" descr="map_lg"/>
          <p:cNvPicPr>
            <a:picLocks noChangeAspect="1" noChangeArrowheads="1"/>
          </p:cNvPicPr>
          <p:nvPr/>
        </p:nvPicPr>
        <p:blipFill>
          <a:blip r:embed="rId2"/>
          <a:srcRect/>
          <a:stretch>
            <a:fillRect/>
          </a:stretch>
        </p:blipFill>
        <p:spPr bwMode="auto">
          <a:xfrm>
            <a:off x="5362575" y="1285875"/>
            <a:ext cx="3781425" cy="5572125"/>
          </a:xfrm>
          <a:prstGeom prst="rect">
            <a:avLst/>
          </a:prstGeom>
          <a:noFill/>
          <a:ln w="9525">
            <a:noFill/>
            <a:miter lim="800000"/>
            <a:headEnd/>
            <a:tailEnd/>
          </a:ln>
        </p:spPr>
      </p:pic>
      <p:sp>
        <p:nvSpPr>
          <p:cNvPr id="41988" name="Rectangle 4"/>
          <p:cNvSpPr>
            <a:spLocks noChangeArrowheads="1"/>
          </p:cNvSpPr>
          <p:nvPr/>
        </p:nvSpPr>
        <p:spPr bwMode="auto">
          <a:xfrm>
            <a:off x="304800" y="474663"/>
            <a:ext cx="8839200" cy="5632311"/>
          </a:xfrm>
          <a:prstGeom prst="rect">
            <a:avLst/>
          </a:prstGeom>
          <a:noFill/>
          <a:ln w="9525">
            <a:noFill/>
            <a:miter lim="800000"/>
            <a:headEnd/>
            <a:tailEnd/>
          </a:ln>
          <a:effectLst/>
        </p:spPr>
        <p:txBody>
          <a:bodyPr>
            <a:spAutoFit/>
          </a:bodyPr>
          <a:lstStyle/>
          <a:p>
            <a:pPr>
              <a:buFont typeface="Webdings" pitchFamily="18" charset="2"/>
              <a:buChar char=""/>
              <a:defRPr/>
            </a:pPr>
            <a:r>
              <a:rPr lang="en-US" sz="2400" u="sng" dirty="0" smtClean="0">
                <a:solidFill>
                  <a:srgbClr val="FFFF00"/>
                </a:solidFill>
              </a:rPr>
              <a:t>Peninsula</a:t>
            </a:r>
            <a:r>
              <a:rPr lang="en-US" sz="2400" dirty="0" smtClean="0"/>
              <a:t> </a:t>
            </a:r>
            <a:r>
              <a:rPr lang="en-US" sz="2400" dirty="0"/>
              <a:t>– </a:t>
            </a:r>
            <a:r>
              <a:rPr lang="en-US" sz="2400" dirty="0">
                <a:solidFill>
                  <a:srgbClr val="FFFF00"/>
                </a:solidFill>
              </a:rPr>
              <a:t>a piece of land </a:t>
            </a:r>
            <a:r>
              <a:rPr lang="en-US" sz="2400" dirty="0">
                <a:solidFill>
                  <a:srgbClr val="FFFF00"/>
                </a:solidFill>
              </a:rPr>
              <a:t>			         surrounded </a:t>
            </a:r>
            <a:r>
              <a:rPr lang="en-US" sz="2400" dirty="0">
                <a:solidFill>
                  <a:srgbClr val="FFFF00"/>
                </a:solidFill>
              </a:rPr>
              <a:t>by water on three </a:t>
            </a:r>
            <a:r>
              <a:rPr lang="en-US" sz="2400" dirty="0">
                <a:solidFill>
                  <a:srgbClr val="FFFF00"/>
                </a:solidFill>
              </a:rPr>
              <a:t>sides</a:t>
            </a:r>
            <a:r>
              <a:rPr lang="en-US" sz="2400" dirty="0">
                <a:solidFill>
                  <a:srgbClr val="FFFF00"/>
                </a:solidFill>
              </a:rPr>
              <a:t>.</a:t>
            </a:r>
            <a:endParaRPr lang="en-US" sz="2400" dirty="0">
              <a:solidFill>
                <a:srgbClr val="FFFF00"/>
              </a:solidFill>
            </a:endParaRPr>
          </a:p>
          <a:p>
            <a:pPr>
              <a:buFont typeface="Webdings" pitchFamily="18" charset="2"/>
              <a:buChar char=""/>
              <a:defRPr/>
            </a:pPr>
            <a:r>
              <a:rPr lang="en-US" sz="2400" dirty="0">
                <a:solidFill>
                  <a:srgbClr val="FFFF00"/>
                </a:solidFill>
              </a:rPr>
              <a:t>The Sinai Peninsula is separated </a:t>
            </a:r>
            <a:r>
              <a:rPr lang="en-US" sz="2400" dirty="0">
                <a:solidFill>
                  <a:srgbClr val="FFFF00"/>
                </a:solidFill>
              </a:rPr>
              <a:t>			          from </a:t>
            </a:r>
            <a:r>
              <a:rPr lang="en-US" sz="2400" dirty="0">
                <a:solidFill>
                  <a:srgbClr val="FFFF00"/>
                </a:solidFill>
              </a:rPr>
              <a:t>Africa by the Suez </a:t>
            </a:r>
            <a:r>
              <a:rPr lang="en-US" sz="2400" dirty="0">
                <a:solidFill>
                  <a:srgbClr val="FFFF00"/>
                </a:solidFill>
              </a:rPr>
              <a:t>Canal</a:t>
            </a:r>
            <a:r>
              <a:rPr lang="en-US" sz="2400" dirty="0">
                <a:solidFill>
                  <a:srgbClr val="FFFF00"/>
                </a:solidFill>
              </a:rPr>
              <a:t>, which </a:t>
            </a:r>
            <a:r>
              <a:rPr lang="en-US" sz="2400" dirty="0">
                <a:solidFill>
                  <a:srgbClr val="FFFF00"/>
                </a:solidFill>
              </a:rPr>
              <a:t>			          was </a:t>
            </a:r>
            <a:r>
              <a:rPr lang="en-US" sz="2400" dirty="0">
                <a:solidFill>
                  <a:srgbClr val="FFFF00"/>
                </a:solidFill>
              </a:rPr>
              <a:t>dug in 1868.</a:t>
            </a:r>
          </a:p>
          <a:p>
            <a:pPr>
              <a:buFont typeface="Webdings" pitchFamily="18" charset="2"/>
              <a:buChar char=""/>
              <a:defRPr/>
            </a:pPr>
            <a:r>
              <a:rPr lang="en-US" sz="2400" dirty="0">
                <a:solidFill>
                  <a:srgbClr val="FFFF00"/>
                </a:solidFill>
              </a:rPr>
              <a:t>A large body of water called the 					</a:t>
            </a:r>
            <a:r>
              <a:rPr lang="en-US" sz="2400" dirty="0">
                <a:solidFill>
                  <a:srgbClr val="FFFF00"/>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Dead Sea</a:t>
            </a:r>
            <a:r>
              <a:rPr lang="en-US" sz="2400" dirty="0">
                <a:solidFill>
                  <a:srgbClr val="FFFF00"/>
                </a:solidFill>
              </a:rPr>
              <a:t> is one of the saltiest	 			bodies of water on Earth</a:t>
            </a:r>
          </a:p>
          <a:p>
            <a:pPr>
              <a:buFont typeface="Webdings" pitchFamily="18" charset="2"/>
              <a:buChar char=""/>
              <a:defRPr/>
            </a:pPr>
            <a:r>
              <a:rPr lang="en-US" sz="2400" dirty="0"/>
              <a:t>Salt and other minerals have 					collected in it because it has 					no rivers running through it to 				make the water fresh</a:t>
            </a:r>
          </a:p>
          <a:p>
            <a:pPr>
              <a:buFont typeface="Webdings" pitchFamily="18" charset="2"/>
              <a:buChar char=""/>
              <a:defRPr/>
            </a:pPr>
            <a:r>
              <a:rPr lang="en-US" sz="2400" dirty="0"/>
              <a:t>The Dead Sea is more than a 					thousand feet below sea level.</a:t>
            </a:r>
          </a:p>
          <a:p>
            <a:pPr>
              <a:buFont typeface="Webdings" pitchFamily="18" charset="2"/>
              <a:buChar char=""/>
              <a:defRPr/>
            </a:pPr>
            <a:r>
              <a:rPr lang="en-US" sz="2400" dirty="0">
                <a:solidFill>
                  <a:srgbClr val="FFFF00"/>
                </a:solidFill>
              </a:rPr>
              <a:t>Nothing</a:t>
            </a:r>
            <a:r>
              <a:rPr lang="en-US" sz="2400" dirty="0"/>
              <a:t> </a:t>
            </a:r>
            <a:r>
              <a:rPr lang="en-US" sz="2400" dirty="0">
                <a:solidFill>
                  <a:srgbClr val="FFFF00"/>
                </a:solidFill>
              </a:rPr>
              <a:t>but bacteria lives </a:t>
            </a:r>
            <a:r>
              <a:rPr lang="en-US" sz="2400" dirty="0" smtClean="0">
                <a:solidFill>
                  <a:srgbClr val="FFFF00"/>
                </a:solidFill>
              </a:rPr>
              <a:t>there</a:t>
            </a:r>
            <a:r>
              <a:rPr lang="en-US" sz="2400" dirty="0"/>
              <a:t>.</a:t>
            </a:r>
            <a:endParaRPr lang="en-US" sz="2400" dirty="0"/>
          </a:p>
        </p:txBody>
      </p:sp>
      <p:sp>
        <p:nvSpPr>
          <p:cNvPr id="4" name="Title 1"/>
          <p:cNvSpPr txBox="1">
            <a:spLocks/>
          </p:cNvSpPr>
          <p:nvPr/>
        </p:nvSpPr>
        <p:spPr>
          <a:xfrm>
            <a:off x="-838200" y="-152400"/>
            <a:ext cx="8229600" cy="914400"/>
          </a:xfrm>
          <a:prstGeom prst="rect">
            <a:avLst/>
          </a:prstGeom>
        </p:spPr>
        <p:txBody>
          <a:bodyPr/>
          <a:lstStyle/>
          <a:p>
            <a:pPr algn="ctr">
              <a:defRPr/>
            </a:pPr>
            <a:r>
              <a:rPr lang="en-US" sz="4400" kern="0" dirty="0" smtClean="0">
                <a:solidFill>
                  <a:schemeClr val="tx2"/>
                </a:solidFill>
                <a:effectLst>
                  <a:outerShdw blurRad="38100" dist="38100" dir="2700000" algn="tl">
                    <a:srgbClr val="000000"/>
                  </a:outerShdw>
                </a:effectLst>
                <a:latin typeface="+mj-lt"/>
                <a:ea typeface="+mj-ea"/>
                <a:cs typeface="+mj-cs"/>
              </a:rPr>
              <a:t>Geography</a:t>
            </a:r>
            <a:endParaRPr lang="en-US" sz="4400" kern="0" dirty="0">
              <a:solidFill>
                <a:schemeClr val="tx2"/>
              </a:solidFill>
              <a:effectLst>
                <a:outerShdw blurRad="38100" dist="38100" dir="2700000" algn="tl">
                  <a:srgbClr val="000000"/>
                </a:outerShdw>
              </a:effectLst>
              <a:latin typeface="+mj-lt"/>
              <a:ea typeface="+mj-ea"/>
              <a:cs typeface="+mj-cs"/>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animEffect transition="in" filter="diamond(in)">
                                      <p:cBhvr>
                                        <p:cTn id="7" dur="2000"/>
                                        <p:tgtEl>
                                          <p:spTgt spid="419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1988">
                                            <p:txEl>
                                              <p:pRg st="1" end="1"/>
                                            </p:txEl>
                                          </p:spTgt>
                                        </p:tgtEl>
                                        <p:attrNameLst>
                                          <p:attrName>style.visibility</p:attrName>
                                        </p:attrNameLst>
                                      </p:cBhvr>
                                      <p:to>
                                        <p:strVal val="visible"/>
                                      </p:to>
                                    </p:set>
                                    <p:animEffect transition="in" filter="diamond(in)">
                                      <p:cBhvr>
                                        <p:cTn id="12" dur="2000"/>
                                        <p:tgtEl>
                                          <p:spTgt spid="4198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41988">
                                            <p:txEl>
                                              <p:pRg st="2" end="2"/>
                                            </p:txEl>
                                          </p:spTgt>
                                        </p:tgtEl>
                                        <p:attrNameLst>
                                          <p:attrName>style.visibility</p:attrName>
                                        </p:attrNameLst>
                                      </p:cBhvr>
                                      <p:to>
                                        <p:strVal val="visible"/>
                                      </p:to>
                                    </p:set>
                                    <p:animEffect transition="in" filter="diamond(in)">
                                      <p:cBhvr>
                                        <p:cTn id="17" dur="2000"/>
                                        <p:tgtEl>
                                          <p:spTgt spid="4198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41988">
                                            <p:txEl>
                                              <p:pRg st="3" end="3"/>
                                            </p:txEl>
                                          </p:spTgt>
                                        </p:tgtEl>
                                        <p:attrNameLst>
                                          <p:attrName>style.visibility</p:attrName>
                                        </p:attrNameLst>
                                      </p:cBhvr>
                                      <p:to>
                                        <p:strVal val="visible"/>
                                      </p:to>
                                    </p:set>
                                    <p:animEffect transition="in" filter="diamond(in)">
                                      <p:cBhvr>
                                        <p:cTn id="22" dur="2000"/>
                                        <p:tgtEl>
                                          <p:spTgt spid="4198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41988">
                                            <p:txEl>
                                              <p:pRg st="4" end="4"/>
                                            </p:txEl>
                                          </p:spTgt>
                                        </p:tgtEl>
                                        <p:attrNameLst>
                                          <p:attrName>style.visibility</p:attrName>
                                        </p:attrNameLst>
                                      </p:cBhvr>
                                      <p:to>
                                        <p:strVal val="visible"/>
                                      </p:to>
                                    </p:set>
                                    <p:animEffect transition="in" filter="diamond(in)">
                                      <p:cBhvr>
                                        <p:cTn id="27" dur="2000"/>
                                        <p:tgtEl>
                                          <p:spTgt spid="4198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41988">
                                            <p:txEl>
                                              <p:pRg st="5" end="5"/>
                                            </p:txEl>
                                          </p:spTgt>
                                        </p:tgtEl>
                                        <p:attrNameLst>
                                          <p:attrName>style.visibility</p:attrName>
                                        </p:attrNameLst>
                                      </p:cBhvr>
                                      <p:to>
                                        <p:strVal val="visible"/>
                                      </p:to>
                                    </p:set>
                                    <p:animEffect transition="in" filter="diamond(in)">
                                      <p:cBhvr>
                                        <p:cTn id="32" dur="2000"/>
                                        <p:tgtEl>
                                          <p:spTgt spid="4198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dirty="0" smtClean="0"/>
              <a:t>Arabs</a:t>
            </a:r>
            <a:endParaRPr lang="en-US" dirty="0"/>
          </a:p>
        </p:txBody>
      </p:sp>
      <p:sp>
        <p:nvSpPr>
          <p:cNvPr id="32771" name="Content Placeholder 2"/>
          <p:cNvSpPr>
            <a:spLocks noGrp="1"/>
          </p:cNvSpPr>
          <p:nvPr>
            <p:ph idx="1"/>
          </p:nvPr>
        </p:nvSpPr>
        <p:spPr>
          <a:xfrm>
            <a:off x="0" y="762000"/>
            <a:ext cx="9144000" cy="4495800"/>
          </a:xfrm>
        </p:spPr>
        <p:txBody>
          <a:bodyPr/>
          <a:lstStyle/>
          <a:p>
            <a:r>
              <a:rPr lang="en-US" smtClean="0"/>
              <a:t>Southwest Asia is home to many different ethnic groups who share similar religions. </a:t>
            </a:r>
          </a:p>
          <a:p>
            <a:r>
              <a:rPr lang="en-US" smtClean="0"/>
              <a:t>The </a:t>
            </a:r>
            <a:r>
              <a:rPr lang="en-US" smtClean="0">
                <a:solidFill>
                  <a:srgbClr val="FF0000"/>
                </a:solidFill>
              </a:rPr>
              <a:t>Arabs</a:t>
            </a:r>
            <a:r>
              <a:rPr lang="en-US" smtClean="0"/>
              <a:t> of Southwest Asia believe themselves to be descendants of Abraham in the Bible, through his son Ishmael. </a:t>
            </a:r>
          </a:p>
          <a:p>
            <a:r>
              <a:rPr lang="en-US" smtClean="0"/>
              <a:t>They make up the majority of those who live throughout the region known as the Middle East, though there are many differences among them. </a:t>
            </a:r>
          </a:p>
          <a:p>
            <a:r>
              <a:rPr lang="en-US" smtClean="0"/>
              <a:t>Most Arabs practice the religion of Islam and call themselves Muslims.</a:t>
            </a:r>
          </a:p>
          <a:p>
            <a:endParaRPr lang="en-US" smtClean="0"/>
          </a:p>
        </p:txBody>
      </p:sp>
    </p:spTree>
  </p:cSld>
  <p:clrMapOvr>
    <a:masterClrMapping/>
  </p:clrMapOvr>
  <p:transition spd="med">
    <p:rand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2"/>
          <p:cNvSpPr>
            <a:spLocks noGrp="1"/>
          </p:cNvSpPr>
          <p:nvPr>
            <p:ph idx="1"/>
          </p:nvPr>
        </p:nvSpPr>
        <p:spPr>
          <a:xfrm>
            <a:off x="0" y="0"/>
            <a:ext cx="8229600" cy="4495800"/>
          </a:xfrm>
        </p:spPr>
        <p:txBody>
          <a:bodyPr/>
          <a:lstStyle/>
          <a:p>
            <a:r>
              <a:rPr lang="en-US" smtClean="0"/>
              <a:t>Those who call themselves Muslims are further divided, as some call themselves Sunni Muslims, while others are Shia Muslims. </a:t>
            </a:r>
          </a:p>
          <a:p>
            <a:r>
              <a:rPr lang="en-US" smtClean="0"/>
              <a:t>Some Arabs are Christians. </a:t>
            </a:r>
          </a:p>
          <a:p>
            <a:r>
              <a:rPr lang="en-US" smtClean="0"/>
              <a:t>Most Arabs, whether they are Muslim or Christian, speak the Arabic language.</a:t>
            </a:r>
          </a:p>
          <a:p>
            <a:endParaRPr lang="en-US" smtClean="0"/>
          </a:p>
        </p:txBody>
      </p:sp>
      <p:pic>
        <p:nvPicPr>
          <p:cNvPr id="33795" name="Picture 2" descr="http://www.breadwithcircus.com/muslims.jpg"/>
          <p:cNvPicPr>
            <a:picLocks noChangeAspect="1" noChangeArrowheads="1"/>
          </p:cNvPicPr>
          <p:nvPr/>
        </p:nvPicPr>
        <p:blipFill>
          <a:blip r:embed="rId2"/>
          <a:srcRect/>
          <a:stretch>
            <a:fillRect/>
          </a:stretch>
        </p:blipFill>
        <p:spPr bwMode="auto">
          <a:xfrm>
            <a:off x="4495800" y="3635375"/>
            <a:ext cx="4648200" cy="3222625"/>
          </a:xfrm>
          <a:prstGeom prst="rect">
            <a:avLst/>
          </a:prstGeom>
          <a:noFill/>
          <a:ln w="9525">
            <a:noFill/>
            <a:miter lim="800000"/>
            <a:headEnd/>
            <a:tailEnd/>
          </a:ln>
        </p:spPr>
      </p:pic>
    </p:spTree>
  </p:cSld>
  <p:clrMapOvr>
    <a:masterClrMapping/>
  </p:clrMapOvr>
  <p:transition spd="med">
    <p:random/>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defRPr/>
            </a:pPr>
            <a:r>
              <a:rPr lang="en-US" dirty="0" smtClean="0"/>
              <a:t>Persians</a:t>
            </a:r>
            <a:endParaRPr lang="en-US" dirty="0"/>
          </a:p>
        </p:txBody>
      </p:sp>
      <p:sp>
        <p:nvSpPr>
          <p:cNvPr id="34819" name="Content Placeholder 2"/>
          <p:cNvSpPr>
            <a:spLocks noGrp="1"/>
          </p:cNvSpPr>
          <p:nvPr>
            <p:ph idx="1"/>
          </p:nvPr>
        </p:nvSpPr>
        <p:spPr>
          <a:xfrm>
            <a:off x="0" y="609600"/>
            <a:ext cx="9144000" cy="4495800"/>
          </a:xfrm>
        </p:spPr>
        <p:txBody>
          <a:bodyPr/>
          <a:lstStyle/>
          <a:p>
            <a:r>
              <a:rPr lang="en-US" sz="2400" smtClean="0">
                <a:solidFill>
                  <a:srgbClr val="FF0000"/>
                </a:solidFill>
              </a:rPr>
              <a:t>Persians</a:t>
            </a:r>
            <a:r>
              <a:rPr lang="en-US" sz="2400" smtClean="0"/>
              <a:t> are those who live in the modern country of Iran. </a:t>
            </a:r>
          </a:p>
          <a:p>
            <a:r>
              <a:rPr lang="en-US" sz="2400" smtClean="0"/>
              <a:t>The Persian people are descended from a different group than those who are Arabs and Jews. </a:t>
            </a:r>
          </a:p>
          <a:p>
            <a:r>
              <a:rPr lang="en-US" sz="2400" smtClean="0"/>
              <a:t>Their ancestors were Indo-Europeans from Central Europe and Southern Russia. </a:t>
            </a:r>
          </a:p>
          <a:p>
            <a:r>
              <a:rPr lang="en-US" sz="2400" smtClean="0"/>
              <a:t>The country of Persia became known as Iran after World War I. </a:t>
            </a:r>
          </a:p>
          <a:p>
            <a:r>
              <a:rPr lang="en-US" sz="2400" smtClean="0"/>
              <a:t>Persians, or Iranians, speak Farsi, a language that uses the Arabic alphabet but is actually a different language. </a:t>
            </a:r>
          </a:p>
          <a:p>
            <a:r>
              <a:rPr lang="en-US" sz="2400" smtClean="0"/>
              <a:t>They practice Islam, but most belong to the Shia group of Muslims. </a:t>
            </a:r>
          </a:p>
          <a:p>
            <a:r>
              <a:rPr lang="en-US" sz="2400" smtClean="0"/>
              <a:t>About 15 percent of Muslims in the world are Shia. The other 85 percent are Sunni Muslims.</a:t>
            </a:r>
          </a:p>
          <a:p>
            <a:endParaRPr lang="en-US" smtClean="0"/>
          </a:p>
        </p:txBody>
      </p:sp>
    </p:spTree>
  </p:cSld>
  <p:clrMapOvr>
    <a:masterClrMapping/>
  </p:clrMapOvr>
  <p:transition spd="med">
    <p:rand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Kurd Region"/>
          <p:cNvPicPr>
            <a:picLocks noChangeAspect="1" noChangeArrowheads="1"/>
          </p:cNvPicPr>
          <p:nvPr/>
        </p:nvPicPr>
        <p:blipFill>
          <a:blip r:embed="rId2"/>
          <a:srcRect/>
          <a:stretch>
            <a:fillRect/>
          </a:stretch>
        </p:blipFill>
        <p:spPr bwMode="auto">
          <a:xfrm>
            <a:off x="5029200" y="0"/>
            <a:ext cx="4114800" cy="3162300"/>
          </a:xfrm>
          <a:prstGeom prst="rect">
            <a:avLst/>
          </a:prstGeom>
          <a:noFill/>
          <a:ln w="9525">
            <a:noFill/>
            <a:miter lim="800000"/>
            <a:headEnd/>
            <a:tailEnd/>
          </a:ln>
        </p:spPr>
      </p:pic>
      <p:sp>
        <p:nvSpPr>
          <p:cNvPr id="2" name="Title 1"/>
          <p:cNvSpPr>
            <a:spLocks noGrp="1"/>
          </p:cNvSpPr>
          <p:nvPr>
            <p:ph type="title"/>
          </p:nvPr>
        </p:nvSpPr>
        <p:spPr>
          <a:xfrm>
            <a:off x="457200" y="-228600"/>
            <a:ext cx="8229600" cy="1143000"/>
          </a:xfrm>
        </p:spPr>
        <p:txBody>
          <a:bodyPr/>
          <a:lstStyle/>
          <a:p>
            <a:pPr algn="l">
              <a:defRPr/>
            </a:pPr>
            <a:r>
              <a:rPr lang="en-US" dirty="0" smtClean="0"/>
              <a:t>Kurds</a:t>
            </a:r>
            <a:endParaRPr lang="en-US" dirty="0"/>
          </a:p>
        </p:txBody>
      </p:sp>
      <p:sp>
        <p:nvSpPr>
          <p:cNvPr id="35844" name="Content Placeholder 2"/>
          <p:cNvSpPr>
            <a:spLocks noGrp="1"/>
          </p:cNvSpPr>
          <p:nvPr>
            <p:ph idx="1"/>
          </p:nvPr>
        </p:nvSpPr>
        <p:spPr>
          <a:xfrm>
            <a:off x="0" y="609600"/>
            <a:ext cx="9144000" cy="4495800"/>
          </a:xfrm>
        </p:spPr>
        <p:txBody>
          <a:bodyPr/>
          <a:lstStyle/>
          <a:p>
            <a:r>
              <a:rPr lang="en-US" sz="2400" smtClean="0"/>
              <a:t>The </a:t>
            </a:r>
            <a:r>
              <a:rPr lang="en-US" sz="2400" smtClean="0">
                <a:solidFill>
                  <a:srgbClr val="FF0000"/>
                </a:solidFill>
              </a:rPr>
              <a:t>Kurds</a:t>
            </a:r>
            <a:r>
              <a:rPr lang="en-US" sz="2400" smtClean="0"/>
              <a:t> are an ethnic group the 				   lives in several different countries 				      in the Middle East. </a:t>
            </a:r>
          </a:p>
          <a:p>
            <a:r>
              <a:rPr lang="en-US" sz="2400" smtClean="0"/>
              <a:t>Most Kurds are found in the 			          mountainous areas where Syria, 			        Turkey, Iran, and Iraq come 				      together. </a:t>
            </a:r>
          </a:p>
          <a:p>
            <a:r>
              <a:rPr lang="en-US" sz="2400" smtClean="0"/>
              <a:t>The Kurds see themselves as a distinct ethnic group from others in the area. </a:t>
            </a:r>
          </a:p>
          <a:p>
            <a:r>
              <a:rPr lang="en-US" sz="2400" smtClean="0"/>
              <a:t>They speak their own language, known as Kurdish, and have a separate history, literature, music, and set of traditions. </a:t>
            </a:r>
          </a:p>
          <a:p>
            <a:r>
              <a:rPr lang="en-US" sz="2400" smtClean="0"/>
              <a:t>Many Kurds hope to have a nation o their own some day, a hope that has caused conflict with the countries in which Kurdish people live. </a:t>
            </a:r>
          </a:p>
          <a:p>
            <a:r>
              <a:rPr lang="en-US" sz="2400" smtClean="0"/>
              <a:t>Most Kurds are Sunni Muslim, though there is a small minority who are Shia Muslims.</a:t>
            </a:r>
          </a:p>
          <a:p>
            <a:endParaRPr lang="en-US" smtClean="0"/>
          </a:p>
        </p:txBody>
      </p:sp>
    </p:spTree>
  </p:cSld>
  <p:clrMapOvr>
    <a:masterClrMapping/>
  </p:clrMapOvr>
  <p:transition spd="med">
    <p:random/>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4"/>
          <p:cNvSpPr txBox="1">
            <a:spLocks noChangeArrowheads="1"/>
          </p:cNvSpPr>
          <p:nvPr/>
        </p:nvSpPr>
        <p:spPr bwMode="auto">
          <a:xfrm>
            <a:off x="685800" y="0"/>
            <a:ext cx="7620000" cy="5078413"/>
          </a:xfrm>
          <a:prstGeom prst="rect">
            <a:avLst/>
          </a:prstGeom>
          <a:noFill/>
          <a:ln w="12700">
            <a:noFill/>
            <a:miter lim="800000"/>
            <a:headEnd type="none" w="sm" len="sm"/>
            <a:tailEnd type="none" w="sm" len="sm"/>
          </a:ln>
          <a:effectLst/>
        </p:spPr>
        <p:txBody>
          <a:bodyPr>
            <a:spAutoFit/>
          </a:bodyPr>
          <a:lstStyle/>
          <a:p>
            <a:pPr eaLnBrk="1" hangingPunct="1">
              <a:spcBef>
                <a:spcPct val="50000"/>
              </a:spcBef>
              <a:buFont typeface="Wingdings" pitchFamily="2" charset="2"/>
              <a:buChar char=""/>
              <a:defRPr/>
            </a:pPr>
            <a:r>
              <a:rPr lang="en-US" sz="2400" dirty="0"/>
              <a:t>The Middle East has a common culture which includes the </a:t>
            </a:r>
            <a:r>
              <a:rPr lang="en-US" sz="2400" dirty="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Arabic</a:t>
            </a:r>
            <a:r>
              <a:rPr lang="en-US" sz="2400" dirty="0"/>
              <a:t> language and the </a:t>
            </a:r>
            <a:r>
              <a:rPr lang="en-US" sz="2400" dirty="0">
                <a:solidFill>
                  <a:srgbClr val="FF0000"/>
                </a:solidFill>
                <a:effectLst>
                  <a:outerShdw blurRad="38100" dist="38100" dir="2700000" algn="tl">
                    <a:srgbClr val="000000"/>
                  </a:outerShdw>
                </a:effectLst>
              </a:rPr>
              <a:t>Islamic </a:t>
            </a:r>
            <a:r>
              <a:rPr lang="en-US" sz="2400" dirty="0"/>
              <a:t>religion.</a:t>
            </a:r>
          </a:p>
          <a:p>
            <a:pPr eaLnBrk="1" hangingPunct="1">
              <a:spcBef>
                <a:spcPct val="50000"/>
              </a:spcBef>
              <a:buFont typeface="Wingdings" pitchFamily="2" charset="2"/>
              <a:buChar char=""/>
              <a:defRPr/>
            </a:pPr>
            <a:r>
              <a:rPr lang="en-US" sz="2400" dirty="0"/>
              <a:t> For centuries, kingdoms and empires have battled for control of the region. </a:t>
            </a:r>
          </a:p>
          <a:p>
            <a:pPr eaLnBrk="1" hangingPunct="1">
              <a:spcBef>
                <a:spcPct val="50000"/>
              </a:spcBef>
              <a:buFont typeface="Wingdings" pitchFamily="2" charset="2"/>
              <a:buChar char=""/>
              <a:defRPr/>
            </a:pPr>
            <a:r>
              <a:rPr lang="en-US" sz="2400" dirty="0"/>
              <a:t>Three continents (Europe, Asia, &amp; Africa) meet in the Middle East. </a:t>
            </a:r>
          </a:p>
          <a:p>
            <a:pPr eaLnBrk="1" hangingPunct="1">
              <a:spcBef>
                <a:spcPct val="50000"/>
              </a:spcBef>
              <a:buFont typeface="Wingdings" pitchFamily="2" charset="2"/>
              <a:buChar char=""/>
              <a:defRPr/>
            </a:pPr>
            <a:r>
              <a:rPr lang="en-US" sz="2400" dirty="0"/>
              <a:t>Important trade routes have long passed through the region. </a:t>
            </a:r>
          </a:p>
          <a:p>
            <a:pPr eaLnBrk="1" hangingPunct="1">
              <a:spcBef>
                <a:spcPct val="50000"/>
              </a:spcBef>
              <a:buFont typeface="Wingdings" pitchFamily="2" charset="2"/>
              <a:buChar char=""/>
              <a:defRPr/>
            </a:pPr>
            <a:r>
              <a:rPr lang="en-US" sz="2400" dirty="0"/>
              <a:t>For many years, whoever controlled the Middle East held great influence over much of the world’s economy.</a:t>
            </a:r>
          </a:p>
          <a:p>
            <a:pPr eaLnBrk="1" hangingPunct="1">
              <a:spcBef>
                <a:spcPct val="50000"/>
              </a:spcBef>
              <a:defRPr/>
            </a:pPr>
            <a:endParaRPr lang="en-US" sz="2400" dirty="0"/>
          </a:p>
        </p:txBody>
      </p:sp>
      <p:pic>
        <p:nvPicPr>
          <p:cNvPr id="40965" name="Picture 5"/>
          <p:cNvPicPr>
            <a:picLocks noChangeAspect="1" noChangeArrowheads="1"/>
          </p:cNvPicPr>
          <p:nvPr/>
        </p:nvPicPr>
        <p:blipFill>
          <a:blip r:embed="rId2"/>
          <a:srcRect/>
          <a:stretch>
            <a:fillRect/>
          </a:stretch>
        </p:blipFill>
        <p:spPr bwMode="auto">
          <a:xfrm>
            <a:off x="381000" y="4497388"/>
            <a:ext cx="3276600" cy="2360612"/>
          </a:xfrm>
          <a:prstGeom prst="rect">
            <a:avLst/>
          </a:prstGeom>
          <a:noFill/>
          <a:ln w="12700">
            <a:noFill/>
            <a:miter lim="800000"/>
            <a:headEnd type="none" w="sm" len="sm"/>
            <a:tailEnd type="none" w="sm" len="sm"/>
          </a:ln>
        </p:spPr>
      </p:pic>
      <p:pic>
        <p:nvPicPr>
          <p:cNvPr id="40966" name="Picture 6"/>
          <p:cNvPicPr>
            <a:picLocks noChangeAspect="1" noChangeArrowheads="1"/>
          </p:cNvPicPr>
          <p:nvPr/>
        </p:nvPicPr>
        <p:blipFill>
          <a:blip r:embed="rId3"/>
          <a:srcRect/>
          <a:stretch>
            <a:fillRect/>
          </a:stretch>
        </p:blipFill>
        <p:spPr bwMode="auto">
          <a:xfrm>
            <a:off x="6211888" y="4129088"/>
            <a:ext cx="2932112" cy="2728912"/>
          </a:xfrm>
          <a:prstGeom prst="rect">
            <a:avLst/>
          </a:prstGeom>
          <a:noFill/>
          <a:ln w="12700">
            <a:noFill/>
            <a:miter lim="800000"/>
            <a:headEnd type="none" w="sm" len="sm"/>
            <a:tailEnd type="none" w="sm" len="sm"/>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40965"/>
                                        </p:tgtEl>
                                        <p:attrNameLst>
                                          <p:attrName>style.visibility</p:attrName>
                                        </p:attrNameLst>
                                      </p:cBhvr>
                                      <p:to>
                                        <p:strVal val="visible"/>
                                      </p:to>
                                    </p:set>
                                    <p:anim to="" calcmode="lin" valueType="num">
                                      <p:cBhvr>
                                        <p:cTn id="7" dur="1" fill="hold"/>
                                        <p:tgtEl>
                                          <p:spTgt spid="4096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40966"/>
                                        </p:tgtEl>
                                        <p:attrNameLst>
                                          <p:attrName>style.visibility</p:attrName>
                                        </p:attrNameLst>
                                      </p:cBhvr>
                                      <p:to>
                                        <p:strVal val="visible"/>
                                      </p:to>
                                    </p:set>
                                    <p:anim to="" calcmode="lin" valueType="num">
                                      <p:cBhvr>
                                        <p:cTn id="12" dur="1" fill="hold"/>
                                        <p:tgtEl>
                                          <p:spTgt spid="40966"/>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0964">
                                            <p:txEl>
                                              <p:pRg st="0" end="0"/>
                                            </p:txEl>
                                          </p:spTgt>
                                        </p:tgtEl>
                                        <p:attrNameLst>
                                          <p:attrName>style.visibility</p:attrName>
                                        </p:attrNameLst>
                                      </p:cBhvr>
                                      <p:to>
                                        <p:strVal val="visible"/>
                                      </p:to>
                                    </p:set>
                                    <p:anim to="" calcmode="lin" valueType="num">
                                      <p:cBhvr>
                                        <p:cTn id="17" dur="1" fill="hold"/>
                                        <p:tgtEl>
                                          <p:spTgt spid="40964">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40964">
                                            <p:txEl>
                                              <p:pRg st="1" end="1"/>
                                            </p:txEl>
                                          </p:spTgt>
                                        </p:tgtEl>
                                        <p:attrNameLst>
                                          <p:attrName>style.visibility</p:attrName>
                                        </p:attrNameLst>
                                      </p:cBhvr>
                                      <p:to>
                                        <p:strVal val="visible"/>
                                      </p:to>
                                    </p:set>
                                    <p:anim to="" calcmode="lin" valueType="num">
                                      <p:cBhvr>
                                        <p:cTn id="22" dur="1" fill="hold"/>
                                        <p:tgtEl>
                                          <p:spTgt spid="40964">
                                            <p:txEl>
                                              <p:pRg st="1" end="1"/>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40964">
                                            <p:txEl>
                                              <p:pRg st="2" end="2"/>
                                            </p:txEl>
                                          </p:spTgt>
                                        </p:tgtEl>
                                        <p:attrNameLst>
                                          <p:attrName>style.visibility</p:attrName>
                                        </p:attrNameLst>
                                      </p:cBhvr>
                                      <p:to>
                                        <p:strVal val="visible"/>
                                      </p:to>
                                    </p:set>
                                    <p:anim to="" calcmode="lin" valueType="num">
                                      <p:cBhvr>
                                        <p:cTn id="27" dur="1" fill="hold"/>
                                        <p:tgtEl>
                                          <p:spTgt spid="40964">
                                            <p:txEl>
                                              <p:pRg st="2" end="2"/>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40964">
                                            <p:txEl>
                                              <p:pRg st="3" end="3"/>
                                            </p:txEl>
                                          </p:spTgt>
                                        </p:tgtEl>
                                        <p:attrNameLst>
                                          <p:attrName>style.visibility</p:attrName>
                                        </p:attrNameLst>
                                      </p:cBhvr>
                                      <p:to>
                                        <p:strVal val="visible"/>
                                      </p:to>
                                    </p:set>
                                    <p:anim to="" calcmode="lin" valueType="num">
                                      <p:cBhvr>
                                        <p:cTn id="32" dur="1" fill="hold"/>
                                        <p:tgtEl>
                                          <p:spTgt spid="40964">
                                            <p:txEl>
                                              <p:pRg st="3" end="3"/>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40964">
                                            <p:txEl>
                                              <p:pRg st="4" end="4"/>
                                            </p:txEl>
                                          </p:spTgt>
                                        </p:tgtEl>
                                        <p:attrNameLst>
                                          <p:attrName>style.visibility</p:attrName>
                                        </p:attrNameLst>
                                      </p:cBhvr>
                                      <p:to>
                                        <p:strVal val="visible"/>
                                      </p:to>
                                    </p:set>
                                    <p:anim to="" calcmode="lin" valueType="num">
                                      <p:cBhvr>
                                        <p:cTn id="37" dur="1" fill="hold"/>
                                        <p:tgtEl>
                                          <p:spTgt spid="40964">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WordArt 4" descr="Paper bag"/>
          <p:cNvSpPr>
            <a:spLocks noChangeArrowheads="1" noChangeShapeType="1" noTextEdit="1"/>
          </p:cNvSpPr>
          <p:nvPr/>
        </p:nvSpPr>
        <p:spPr bwMode="auto">
          <a:xfrm>
            <a:off x="701675" y="609600"/>
            <a:ext cx="6918325" cy="1036638"/>
          </a:xfrm>
          <a:prstGeom prst="rect">
            <a:avLst/>
          </a:prstGeom>
        </p:spPr>
        <p:txBody>
          <a:bodyPr wrap="none" fromWordArt="1">
            <a:prstTxWarp prst="textPlain">
              <a:avLst>
                <a:gd name="adj" fmla="val 50000"/>
              </a:avLst>
            </a:prstTxWarp>
          </a:bodyPr>
          <a:lstStyle/>
          <a:p>
            <a:pPr algn="ctr"/>
            <a:r>
              <a:rPr lang="en-US" sz="3600" kern="10">
                <a:ln w="9525">
                  <a:solidFill>
                    <a:srgbClr val="008000"/>
                  </a:solidFill>
                  <a:round/>
                  <a:headEnd type="none" w="sm" len="sm"/>
                  <a:tailEnd type="none" w="sm" len="sm"/>
                </a:ln>
                <a:blipFill dpi="0" rotWithShape="0">
                  <a:blip r:embed="rId2"/>
                  <a:srcRect/>
                  <a:tile tx="0" ty="0" sx="100000" sy="100000" flip="none" algn="tl"/>
                </a:blipFill>
                <a:effectLst>
                  <a:outerShdw dist="563972" dir="14049741" sx="125000" sy="125000" algn="tl" rotWithShape="0">
                    <a:srgbClr val="C7DFD3"/>
                  </a:outerShdw>
                </a:effectLst>
                <a:latin typeface="Times New Roman"/>
                <a:cs typeface="Times New Roman"/>
              </a:rPr>
              <a:t>Hammurabi's Code</a:t>
            </a:r>
          </a:p>
        </p:txBody>
      </p:sp>
      <p:sp>
        <p:nvSpPr>
          <p:cNvPr id="46085" name="Text Box 5"/>
          <p:cNvSpPr txBox="1">
            <a:spLocks noChangeArrowheads="1"/>
          </p:cNvSpPr>
          <p:nvPr/>
        </p:nvSpPr>
        <p:spPr bwMode="auto">
          <a:xfrm>
            <a:off x="762000" y="2060575"/>
            <a:ext cx="7620000" cy="2282825"/>
          </a:xfrm>
          <a:prstGeom prst="rect">
            <a:avLst/>
          </a:prstGeom>
          <a:noFill/>
          <a:ln w="12700">
            <a:noFill/>
            <a:miter lim="800000"/>
            <a:headEnd type="none" w="sm" len="sm"/>
            <a:tailEnd type="none" w="sm" len="sm"/>
          </a:ln>
        </p:spPr>
        <p:txBody>
          <a:bodyPr>
            <a:spAutoFit/>
          </a:bodyPr>
          <a:lstStyle/>
          <a:p>
            <a:pPr eaLnBrk="1" hangingPunct="1">
              <a:spcBef>
                <a:spcPct val="50000"/>
              </a:spcBef>
              <a:buFont typeface="Wingdings" pitchFamily="2" charset="2"/>
              <a:buChar char="Ø"/>
            </a:pPr>
            <a:r>
              <a:rPr lang="en-US" sz="2400">
                <a:latin typeface="Times New Roman" pitchFamily="18" charset="0"/>
              </a:rPr>
              <a:t>Hammurabi was a king of Babylon who set up the first written law called Hammurabi’s code</a:t>
            </a:r>
          </a:p>
          <a:p>
            <a:pPr eaLnBrk="1" hangingPunct="1">
              <a:spcBef>
                <a:spcPct val="50000"/>
              </a:spcBef>
              <a:buFont typeface="Wingdings" pitchFamily="2" charset="2"/>
              <a:buChar char="Ø"/>
            </a:pPr>
            <a:r>
              <a:rPr lang="en-US" sz="2400">
                <a:latin typeface="Times New Roman" pitchFamily="18" charset="0"/>
              </a:rPr>
              <a:t>It was a collection of 282 laws with the most famous being and “eye or an eye”</a:t>
            </a:r>
          </a:p>
          <a:p>
            <a:pPr eaLnBrk="1" hangingPunct="1">
              <a:spcBef>
                <a:spcPct val="50000"/>
              </a:spcBef>
              <a:buFont typeface="Wingdings" pitchFamily="2" charset="2"/>
              <a:buChar char="Ø"/>
            </a:pPr>
            <a:r>
              <a:rPr lang="en-US" sz="2400">
                <a:latin typeface="Times New Roman" pitchFamily="18" charset="0"/>
              </a:rPr>
              <a:t>Law was equal depending on your social class</a:t>
            </a:r>
          </a:p>
        </p:txBody>
      </p:sp>
      <p:pic>
        <p:nvPicPr>
          <p:cNvPr id="46086" name="Picture 6"/>
          <p:cNvPicPr>
            <a:picLocks noChangeAspect="1" noChangeArrowheads="1"/>
          </p:cNvPicPr>
          <p:nvPr/>
        </p:nvPicPr>
        <p:blipFill>
          <a:blip r:embed="rId3"/>
          <a:srcRect/>
          <a:stretch>
            <a:fillRect/>
          </a:stretch>
        </p:blipFill>
        <p:spPr bwMode="auto">
          <a:xfrm>
            <a:off x="1524000" y="4883150"/>
            <a:ext cx="1712913" cy="1093788"/>
          </a:xfrm>
          <a:prstGeom prst="rect">
            <a:avLst/>
          </a:prstGeom>
          <a:noFill/>
          <a:ln w="12700">
            <a:noFill/>
            <a:miter lim="800000"/>
            <a:headEnd type="none" w="sm" len="sm"/>
            <a:tailEnd type="none" w="sm" len="sm"/>
          </a:ln>
        </p:spPr>
      </p:pic>
      <p:pic>
        <p:nvPicPr>
          <p:cNvPr id="46087" name="Picture 7"/>
          <p:cNvPicPr>
            <a:picLocks noChangeAspect="1" noChangeArrowheads="1"/>
          </p:cNvPicPr>
          <p:nvPr/>
        </p:nvPicPr>
        <p:blipFill>
          <a:blip r:embed="rId3"/>
          <a:srcRect/>
          <a:stretch>
            <a:fillRect/>
          </a:stretch>
        </p:blipFill>
        <p:spPr bwMode="auto">
          <a:xfrm>
            <a:off x="5105400" y="4889500"/>
            <a:ext cx="1712913" cy="1093788"/>
          </a:xfrm>
          <a:prstGeom prst="rect">
            <a:avLst/>
          </a:prstGeom>
          <a:noFill/>
          <a:ln w="12700">
            <a:noFill/>
            <a:miter lim="800000"/>
            <a:headEnd type="none" w="sm" len="sm"/>
            <a:tailEnd type="none" w="sm" len="sm"/>
          </a:ln>
        </p:spPr>
      </p:pic>
      <p:sp>
        <p:nvSpPr>
          <p:cNvPr id="46088" name="Line 8"/>
          <p:cNvSpPr>
            <a:spLocks noChangeShapeType="1"/>
          </p:cNvSpPr>
          <p:nvPr/>
        </p:nvSpPr>
        <p:spPr bwMode="auto">
          <a:xfrm>
            <a:off x="-152400" y="3511550"/>
            <a:ext cx="2057400" cy="1981200"/>
          </a:xfrm>
          <a:prstGeom prst="line">
            <a:avLst/>
          </a:prstGeom>
          <a:noFill/>
          <a:ln w="12700">
            <a:solidFill>
              <a:srgbClr val="FF0066"/>
            </a:solidFill>
            <a:round/>
            <a:headEnd type="none" w="sm" len="sm"/>
            <a:tailEnd type="triangle" w="sm" len="sm"/>
          </a:ln>
        </p:spPr>
        <p:txBody>
          <a:bodyPr wrap="none"/>
          <a:lstStyle/>
          <a:p>
            <a:endParaRPr lang="en-US"/>
          </a:p>
        </p:txBody>
      </p:sp>
      <p:sp>
        <p:nvSpPr>
          <p:cNvPr id="46089" name="Line 9"/>
          <p:cNvSpPr>
            <a:spLocks noChangeShapeType="1"/>
          </p:cNvSpPr>
          <p:nvPr/>
        </p:nvSpPr>
        <p:spPr bwMode="auto">
          <a:xfrm flipH="1">
            <a:off x="6096000" y="4356100"/>
            <a:ext cx="1600200" cy="1143000"/>
          </a:xfrm>
          <a:prstGeom prst="line">
            <a:avLst/>
          </a:prstGeom>
          <a:noFill/>
          <a:ln w="12700">
            <a:solidFill>
              <a:srgbClr val="FF0066"/>
            </a:solidFill>
            <a:round/>
            <a:headEnd type="none" w="sm" len="sm"/>
            <a:tailEnd type="triangle" w="sm" len="sm"/>
          </a:ln>
        </p:spPr>
        <p:txBody>
          <a:bodyPr wrap="none"/>
          <a:lstStyle/>
          <a:p>
            <a:endParaRPr lang="en-US"/>
          </a:p>
        </p:txBody>
      </p:sp>
      <p:sp>
        <p:nvSpPr>
          <p:cNvPr id="46090" name="Freeform 10"/>
          <p:cNvSpPr>
            <a:spLocks/>
          </p:cNvSpPr>
          <p:nvPr/>
        </p:nvSpPr>
        <p:spPr bwMode="auto">
          <a:xfrm>
            <a:off x="1847850" y="4773613"/>
            <a:ext cx="117475" cy="550862"/>
          </a:xfrm>
          <a:custGeom>
            <a:avLst/>
            <a:gdLst>
              <a:gd name="T0" fmla="*/ 2147483647 w 74"/>
              <a:gd name="T1" fmla="*/ 2147483647 h 347"/>
              <a:gd name="T2" fmla="*/ 0 w 74"/>
              <a:gd name="T3" fmla="*/ 2147483647 h 347"/>
              <a:gd name="T4" fmla="*/ 2147483647 w 74"/>
              <a:gd name="T5" fmla="*/ 2147483647 h 347"/>
              <a:gd name="T6" fmla="*/ 2147483647 w 74"/>
              <a:gd name="T7" fmla="*/ 2147483647 h 347"/>
              <a:gd name="T8" fmla="*/ 2147483647 w 74"/>
              <a:gd name="T9" fmla="*/ 2147483647 h 347"/>
              <a:gd name="T10" fmla="*/ 2147483647 w 74"/>
              <a:gd name="T11" fmla="*/ 2147483647 h 347"/>
              <a:gd name="T12" fmla="*/ 2147483647 w 74"/>
              <a:gd name="T13" fmla="*/ 2147483647 h 347"/>
              <a:gd name="T14" fmla="*/ 2147483647 w 74"/>
              <a:gd name="T15" fmla="*/ 2147483647 h 347"/>
              <a:gd name="T16" fmla="*/ 2147483647 w 74"/>
              <a:gd name="T17" fmla="*/ 2147483647 h 34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4"/>
              <a:gd name="T28" fmla="*/ 0 h 347"/>
              <a:gd name="T29" fmla="*/ 74 w 74"/>
              <a:gd name="T30" fmla="*/ 347 h 34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4" h="347">
                <a:moveTo>
                  <a:pt x="38" y="37"/>
                </a:moveTo>
                <a:cubicBezTo>
                  <a:pt x="28" y="74"/>
                  <a:pt x="21" y="99"/>
                  <a:pt x="0" y="130"/>
                </a:cubicBezTo>
                <a:cubicBezTo>
                  <a:pt x="8" y="200"/>
                  <a:pt x="10" y="225"/>
                  <a:pt x="47" y="279"/>
                </a:cubicBezTo>
                <a:cubicBezTo>
                  <a:pt x="50" y="297"/>
                  <a:pt x="56" y="315"/>
                  <a:pt x="56" y="334"/>
                </a:cubicBezTo>
                <a:cubicBezTo>
                  <a:pt x="56" y="347"/>
                  <a:pt x="47" y="310"/>
                  <a:pt x="47" y="297"/>
                </a:cubicBezTo>
                <a:cubicBezTo>
                  <a:pt x="47" y="263"/>
                  <a:pt x="53" y="229"/>
                  <a:pt x="56" y="195"/>
                </a:cubicBezTo>
                <a:cubicBezTo>
                  <a:pt x="59" y="207"/>
                  <a:pt x="74" y="223"/>
                  <a:pt x="65" y="232"/>
                </a:cubicBezTo>
                <a:cubicBezTo>
                  <a:pt x="58" y="240"/>
                  <a:pt x="41" y="224"/>
                  <a:pt x="38" y="214"/>
                </a:cubicBezTo>
                <a:cubicBezTo>
                  <a:pt x="26" y="170"/>
                  <a:pt x="28" y="0"/>
                  <a:pt x="28" y="158"/>
                </a:cubicBezTo>
              </a:path>
            </a:pathLst>
          </a:custGeom>
          <a:noFill/>
          <a:ln w="12700">
            <a:solidFill>
              <a:srgbClr val="FF0066"/>
            </a:solidFill>
            <a:round/>
            <a:headEnd type="none" w="sm" len="sm"/>
            <a:tailEnd type="none" w="sm" len="sm"/>
          </a:ln>
        </p:spPr>
        <p:txBody>
          <a:bodyPr wrap="none"/>
          <a:lstStyle/>
          <a:p>
            <a:endParaRPr lang="en-US"/>
          </a:p>
        </p:txBody>
      </p:sp>
      <p:sp>
        <p:nvSpPr>
          <p:cNvPr id="46091" name="Freeform 11"/>
          <p:cNvSpPr>
            <a:spLocks/>
          </p:cNvSpPr>
          <p:nvPr/>
        </p:nvSpPr>
        <p:spPr bwMode="auto">
          <a:xfrm>
            <a:off x="1701800" y="5084763"/>
            <a:ext cx="265113" cy="2078037"/>
          </a:xfrm>
          <a:custGeom>
            <a:avLst/>
            <a:gdLst>
              <a:gd name="T0" fmla="*/ 2147483647 w 167"/>
              <a:gd name="T1" fmla="*/ 2147483647 h 1309"/>
              <a:gd name="T2" fmla="*/ 2147483647 w 167"/>
              <a:gd name="T3" fmla="*/ 2147483647 h 1309"/>
              <a:gd name="T4" fmla="*/ 2147483647 w 167"/>
              <a:gd name="T5" fmla="*/ 2147483647 h 1309"/>
              <a:gd name="T6" fmla="*/ 2147483647 w 167"/>
              <a:gd name="T7" fmla="*/ 2147483647 h 1309"/>
              <a:gd name="T8" fmla="*/ 2147483647 w 167"/>
              <a:gd name="T9" fmla="*/ 2147483647 h 1309"/>
              <a:gd name="T10" fmla="*/ 2147483647 w 167"/>
              <a:gd name="T11" fmla="*/ 2147483647 h 1309"/>
              <a:gd name="T12" fmla="*/ 2147483647 w 167"/>
              <a:gd name="T13" fmla="*/ 2147483647 h 1309"/>
              <a:gd name="T14" fmla="*/ 2147483647 w 167"/>
              <a:gd name="T15" fmla="*/ 2147483647 h 1309"/>
              <a:gd name="T16" fmla="*/ 2147483647 w 167"/>
              <a:gd name="T17" fmla="*/ 2147483647 h 1309"/>
              <a:gd name="T18" fmla="*/ 2147483647 w 167"/>
              <a:gd name="T19" fmla="*/ 2147483647 h 1309"/>
              <a:gd name="T20" fmla="*/ 2147483647 w 167"/>
              <a:gd name="T21" fmla="*/ 2147483647 h 1309"/>
              <a:gd name="T22" fmla="*/ 2147483647 w 167"/>
              <a:gd name="T23" fmla="*/ 2147483647 h 1309"/>
              <a:gd name="T24" fmla="*/ 2147483647 w 167"/>
              <a:gd name="T25" fmla="*/ 2147483647 h 1309"/>
              <a:gd name="T26" fmla="*/ 2147483647 w 167"/>
              <a:gd name="T27" fmla="*/ 2147483647 h 1309"/>
              <a:gd name="T28" fmla="*/ 2147483647 w 167"/>
              <a:gd name="T29" fmla="*/ 2147483647 h 1309"/>
              <a:gd name="T30" fmla="*/ 2147483647 w 167"/>
              <a:gd name="T31" fmla="*/ 2147483647 h 1309"/>
              <a:gd name="T32" fmla="*/ 2147483647 w 167"/>
              <a:gd name="T33" fmla="*/ 2147483647 h 1309"/>
              <a:gd name="T34" fmla="*/ 2147483647 w 167"/>
              <a:gd name="T35" fmla="*/ 2147483647 h 1309"/>
              <a:gd name="T36" fmla="*/ 2147483647 w 167"/>
              <a:gd name="T37" fmla="*/ 2147483647 h 1309"/>
              <a:gd name="T38" fmla="*/ 2147483647 w 167"/>
              <a:gd name="T39" fmla="*/ 2147483647 h 1309"/>
              <a:gd name="T40" fmla="*/ 2147483647 w 167"/>
              <a:gd name="T41" fmla="*/ 2147483647 h 1309"/>
              <a:gd name="T42" fmla="*/ 2147483647 w 167"/>
              <a:gd name="T43" fmla="*/ 2147483647 h 1309"/>
              <a:gd name="T44" fmla="*/ 2147483647 w 167"/>
              <a:gd name="T45" fmla="*/ 2147483647 h 1309"/>
              <a:gd name="T46" fmla="*/ 2147483647 w 167"/>
              <a:gd name="T47" fmla="*/ 2147483647 h 1309"/>
              <a:gd name="T48" fmla="*/ 2147483647 w 167"/>
              <a:gd name="T49" fmla="*/ 2147483647 h 1309"/>
              <a:gd name="T50" fmla="*/ 2147483647 w 167"/>
              <a:gd name="T51" fmla="*/ 2147483647 h 1309"/>
              <a:gd name="T52" fmla="*/ 2147483647 w 167"/>
              <a:gd name="T53" fmla="*/ 2147483647 h 1309"/>
              <a:gd name="T54" fmla="*/ 2147483647 w 167"/>
              <a:gd name="T55" fmla="*/ 2147483647 h 1309"/>
              <a:gd name="T56" fmla="*/ 2147483647 w 167"/>
              <a:gd name="T57" fmla="*/ 2147483647 h 1309"/>
              <a:gd name="T58" fmla="*/ 2147483647 w 167"/>
              <a:gd name="T59" fmla="*/ 2147483647 h 1309"/>
              <a:gd name="T60" fmla="*/ 2147483647 w 167"/>
              <a:gd name="T61" fmla="*/ 2147483647 h 1309"/>
              <a:gd name="T62" fmla="*/ 2147483647 w 167"/>
              <a:gd name="T63" fmla="*/ 2147483647 h 1309"/>
              <a:gd name="T64" fmla="*/ 2147483647 w 167"/>
              <a:gd name="T65" fmla="*/ 2147483647 h 1309"/>
              <a:gd name="T66" fmla="*/ 2147483647 w 167"/>
              <a:gd name="T67" fmla="*/ 2147483647 h 1309"/>
              <a:gd name="T68" fmla="*/ 2147483647 w 167"/>
              <a:gd name="T69" fmla="*/ 2147483647 h 1309"/>
              <a:gd name="T70" fmla="*/ 2147483647 w 167"/>
              <a:gd name="T71" fmla="*/ 2147483647 h 1309"/>
              <a:gd name="T72" fmla="*/ 2147483647 w 167"/>
              <a:gd name="T73" fmla="*/ 2147483647 h 1309"/>
              <a:gd name="T74" fmla="*/ 2147483647 w 167"/>
              <a:gd name="T75" fmla="*/ 2147483647 h 1309"/>
              <a:gd name="T76" fmla="*/ 2147483647 w 167"/>
              <a:gd name="T77" fmla="*/ 2147483647 h 1309"/>
              <a:gd name="T78" fmla="*/ 2147483647 w 167"/>
              <a:gd name="T79" fmla="*/ 2147483647 h 1309"/>
              <a:gd name="T80" fmla="*/ 2147483647 w 167"/>
              <a:gd name="T81" fmla="*/ 2147483647 h 1309"/>
              <a:gd name="T82" fmla="*/ 2147483647 w 167"/>
              <a:gd name="T83" fmla="*/ 2147483647 h 1309"/>
              <a:gd name="T84" fmla="*/ 2147483647 w 167"/>
              <a:gd name="T85" fmla="*/ 2147483647 h 1309"/>
              <a:gd name="T86" fmla="*/ 2147483647 w 167"/>
              <a:gd name="T87" fmla="*/ 2147483647 h 1309"/>
              <a:gd name="T88" fmla="*/ 2147483647 w 167"/>
              <a:gd name="T89" fmla="*/ 2147483647 h 1309"/>
              <a:gd name="T90" fmla="*/ 2147483647 w 167"/>
              <a:gd name="T91" fmla="*/ 2147483647 h 1309"/>
              <a:gd name="T92" fmla="*/ 2147483647 w 167"/>
              <a:gd name="T93" fmla="*/ 2147483647 h 1309"/>
              <a:gd name="T94" fmla="*/ 2147483647 w 167"/>
              <a:gd name="T95" fmla="*/ 2147483647 h 1309"/>
              <a:gd name="T96" fmla="*/ 2147483647 w 167"/>
              <a:gd name="T97" fmla="*/ 2147483647 h 13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67"/>
              <a:gd name="T148" fmla="*/ 0 h 1309"/>
              <a:gd name="T149" fmla="*/ 167 w 167"/>
              <a:gd name="T150" fmla="*/ 1309 h 130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67" h="1309">
                <a:moveTo>
                  <a:pt x="130" y="316"/>
                </a:moveTo>
                <a:cubicBezTo>
                  <a:pt x="133" y="325"/>
                  <a:pt x="139" y="354"/>
                  <a:pt x="139" y="344"/>
                </a:cubicBezTo>
                <a:cubicBezTo>
                  <a:pt x="139" y="331"/>
                  <a:pt x="143" y="307"/>
                  <a:pt x="130" y="307"/>
                </a:cubicBezTo>
                <a:cubicBezTo>
                  <a:pt x="112" y="307"/>
                  <a:pt x="105" y="332"/>
                  <a:pt x="92" y="344"/>
                </a:cubicBezTo>
                <a:cubicBezTo>
                  <a:pt x="83" y="375"/>
                  <a:pt x="73" y="406"/>
                  <a:pt x="65" y="437"/>
                </a:cubicBezTo>
                <a:cubicBezTo>
                  <a:pt x="39" y="543"/>
                  <a:pt x="51" y="574"/>
                  <a:pt x="37" y="446"/>
                </a:cubicBezTo>
                <a:cubicBezTo>
                  <a:pt x="51" y="304"/>
                  <a:pt x="49" y="182"/>
                  <a:pt x="65" y="567"/>
                </a:cubicBezTo>
                <a:cubicBezTo>
                  <a:pt x="45" y="1158"/>
                  <a:pt x="62" y="1309"/>
                  <a:pt x="37" y="1022"/>
                </a:cubicBezTo>
                <a:cubicBezTo>
                  <a:pt x="73" y="799"/>
                  <a:pt x="77" y="664"/>
                  <a:pt x="83" y="409"/>
                </a:cubicBezTo>
                <a:cubicBezTo>
                  <a:pt x="89" y="446"/>
                  <a:pt x="95" y="483"/>
                  <a:pt x="102" y="520"/>
                </a:cubicBezTo>
                <a:cubicBezTo>
                  <a:pt x="111" y="570"/>
                  <a:pt x="130" y="669"/>
                  <a:pt x="130" y="669"/>
                </a:cubicBezTo>
                <a:cubicBezTo>
                  <a:pt x="133" y="635"/>
                  <a:pt x="135" y="601"/>
                  <a:pt x="139" y="567"/>
                </a:cubicBezTo>
                <a:cubicBezTo>
                  <a:pt x="141" y="554"/>
                  <a:pt x="135" y="530"/>
                  <a:pt x="148" y="530"/>
                </a:cubicBezTo>
                <a:cubicBezTo>
                  <a:pt x="162" y="530"/>
                  <a:pt x="161" y="555"/>
                  <a:pt x="167" y="567"/>
                </a:cubicBezTo>
                <a:cubicBezTo>
                  <a:pt x="156" y="670"/>
                  <a:pt x="159" y="703"/>
                  <a:pt x="148" y="585"/>
                </a:cubicBezTo>
                <a:cubicBezTo>
                  <a:pt x="144" y="548"/>
                  <a:pt x="142" y="511"/>
                  <a:pt x="139" y="474"/>
                </a:cubicBezTo>
                <a:cubicBezTo>
                  <a:pt x="135" y="603"/>
                  <a:pt x="158" y="986"/>
                  <a:pt x="83" y="1096"/>
                </a:cubicBezTo>
                <a:cubicBezTo>
                  <a:pt x="71" y="1012"/>
                  <a:pt x="51" y="929"/>
                  <a:pt x="46" y="845"/>
                </a:cubicBezTo>
                <a:cubicBezTo>
                  <a:pt x="42" y="768"/>
                  <a:pt x="0" y="558"/>
                  <a:pt x="55" y="613"/>
                </a:cubicBezTo>
                <a:cubicBezTo>
                  <a:pt x="58" y="616"/>
                  <a:pt x="90" y="1122"/>
                  <a:pt x="65" y="734"/>
                </a:cubicBezTo>
                <a:cubicBezTo>
                  <a:pt x="68" y="604"/>
                  <a:pt x="62" y="473"/>
                  <a:pt x="74" y="344"/>
                </a:cubicBezTo>
                <a:cubicBezTo>
                  <a:pt x="77" y="310"/>
                  <a:pt x="85" y="480"/>
                  <a:pt x="92" y="446"/>
                </a:cubicBezTo>
                <a:cubicBezTo>
                  <a:pt x="108" y="370"/>
                  <a:pt x="99" y="291"/>
                  <a:pt x="102" y="214"/>
                </a:cubicBezTo>
                <a:cubicBezTo>
                  <a:pt x="118" y="515"/>
                  <a:pt x="130" y="561"/>
                  <a:pt x="111" y="855"/>
                </a:cubicBezTo>
                <a:cubicBezTo>
                  <a:pt x="110" y="865"/>
                  <a:pt x="102" y="817"/>
                  <a:pt x="102" y="827"/>
                </a:cubicBezTo>
                <a:cubicBezTo>
                  <a:pt x="102" y="868"/>
                  <a:pt x="128" y="898"/>
                  <a:pt x="92" y="845"/>
                </a:cubicBezTo>
                <a:cubicBezTo>
                  <a:pt x="89" y="808"/>
                  <a:pt x="83" y="771"/>
                  <a:pt x="83" y="734"/>
                </a:cubicBezTo>
                <a:cubicBezTo>
                  <a:pt x="83" y="700"/>
                  <a:pt x="67" y="609"/>
                  <a:pt x="92" y="632"/>
                </a:cubicBezTo>
                <a:cubicBezTo>
                  <a:pt x="121" y="660"/>
                  <a:pt x="99" y="712"/>
                  <a:pt x="102" y="752"/>
                </a:cubicBezTo>
                <a:cubicBezTo>
                  <a:pt x="105" y="613"/>
                  <a:pt x="97" y="473"/>
                  <a:pt x="111" y="334"/>
                </a:cubicBezTo>
                <a:cubicBezTo>
                  <a:pt x="119" y="254"/>
                  <a:pt x="118" y="495"/>
                  <a:pt x="120" y="576"/>
                </a:cubicBezTo>
                <a:cubicBezTo>
                  <a:pt x="124" y="712"/>
                  <a:pt x="124" y="849"/>
                  <a:pt x="130" y="985"/>
                </a:cubicBezTo>
                <a:cubicBezTo>
                  <a:pt x="131" y="998"/>
                  <a:pt x="148" y="1014"/>
                  <a:pt x="139" y="1022"/>
                </a:cubicBezTo>
                <a:cubicBezTo>
                  <a:pt x="131" y="1030"/>
                  <a:pt x="126" y="1003"/>
                  <a:pt x="120" y="994"/>
                </a:cubicBezTo>
                <a:cubicBezTo>
                  <a:pt x="96" y="897"/>
                  <a:pt x="128" y="1012"/>
                  <a:pt x="102" y="1078"/>
                </a:cubicBezTo>
                <a:cubicBezTo>
                  <a:pt x="97" y="1090"/>
                  <a:pt x="83" y="1059"/>
                  <a:pt x="74" y="1050"/>
                </a:cubicBezTo>
                <a:cubicBezTo>
                  <a:pt x="67" y="1023"/>
                  <a:pt x="58" y="871"/>
                  <a:pt x="83" y="975"/>
                </a:cubicBezTo>
                <a:cubicBezTo>
                  <a:pt x="86" y="898"/>
                  <a:pt x="74" y="818"/>
                  <a:pt x="92" y="743"/>
                </a:cubicBezTo>
                <a:cubicBezTo>
                  <a:pt x="101" y="706"/>
                  <a:pt x="108" y="817"/>
                  <a:pt x="111" y="855"/>
                </a:cubicBezTo>
                <a:cubicBezTo>
                  <a:pt x="118" y="941"/>
                  <a:pt x="114" y="1028"/>
                  <a:pt x="120" y="1115"/>
                </a:cubicBezTo>
                <a:cubicBezTo>
                  <a:pt x="121" y="1128"/>
                  <a:pt x="127" y="1140"/>
                  <a:pt x="130" y="1152"/>
                </a:cubicBezTo>
                <a:cubicBezTo>
                  <a:pt x="120" y="781"/>
                  <a:pt x="155" y="679"/>
                  <a:pt x="92" y="855"/>
                </a:cubicBezTo>
                <a:cubicBezTo>
                  <a:pt x="98" y="641"/>
                  <a:pt x="119" y="0"/>
                  <a:pt x="111" y="214"/>
                </a:cubicBezTo>
                <a:cubicBezTo>
                  <a:pt x="91" y="747"/>
                  <a:pt x="124" y="551"/>
                  <a:pt x="74" y="808"/>
                </a:cubicBezTo>
                <a:cubicBezTo>
                  <a:pt x="71" y="619"/>
                  <a:pt x="72" y="431"/>
                  <a:pt x="65" y="242"/>
                </a:cubicBezTo>
                <a:cubicBezTo>
                  <a:pt x="65" y="229"/>
                  <a:pt x="56" y="266"/>
                  <a:pt x="55" y="279"/>
                </a:cubicBezTo>
                <a:cubicBezTo>
                  <a:pt x="49" y="390"/>
                  <a:pt x="46" y="502"/>
                  <a:pt x="46" y="613"/>
                </a:cubicBezTo>
                <a:cubicBezTo>
                  <a:pt x="46" y="644"/>
                  <a:pt x="52" y="551"/>
                  <a:pt x="55" y="520"/>
                </a:cubicBezTo>
                <a:cubicBezTo>
                  <a:pt x="40" y="1118"/>
                  <a:pt x="37" y="936"/>
                  <a:pt x="37" y="762"/>
                </a:cubicBezTo>
              </a:path>
            </a:pathLst>
          </a:custGeom>
          <a:noFill/>
          <a:ln w="12700">
            <a:solidFill>
              <a:srgbClr val="FF0066"/>
            </a:solidFill>
            <a:round/>
            <a:headEnd type="none" w="sm" len="sm"/>
            <a:tailEnd type="none" w="sm" len="sm"/>
          </a:ln>
        </p:spPr>
        <p:txBody>
          <a:bodyPr wrap="none"/>
          <a:lstStyle/>
          <a:p>
            <a:endParaRPr lang="en-US"/>
          </a:p>
        </p:txBody>
      </p:sp>
      <p:sp>
        <p:nvSpPr>
          <p:cNvPr id="46092" name="Freeform 12"/>
          <p:cNvSpPr>
            <a:spLocks/>
          </p:cNvSpPr>
          <p:nvPr/>
        </p:nvSpPr>
        <p:spPr bwMode="auto">
          <a:xfrm>
            <a:off x="6126163" y="5326063"/>
            <a:ext cx="290512" cy="1608137"/>
          </a:xfrm>
          <a:custGeom>
            <a:avLst/>
            <a:gdLst>
              <a:gd name="T0" fmla="*/ 2147483647 w 183"/>
              <a:gd name="T1" fmla="*/ 2147483647 h 1013"/>
              <a:gd name="T2" fmla="*/ 2147483647 w 183"/>
              <a:gd name="T3" fmla="*/ 2147483647 h 1013"/>
              <a:gd name="T4" fmla="*/ 2147483647 w 183"/>
              <a:gd name="T5" fmla="*/ 2147483647 h 1013"/>
              <a:gd name="T6" fmla="*/ 2147483647 w 183"/>
              <a:gd name="T7" fmla="*/ 2147483647 h 1013"/>
              <a:gd name="T8" fmla="*/ 2147483647 w 183"/>
              <a:gd name="T9" fmla="*/ 2147483647 h 1013"/>
              <a:gd name="T10" fmla="*/ 2147483647 w 183"/>
              <a:gd name="T11" fmla="*/ 2147483647 h 1013"/>
              <a:gd name="T12" fmla="*/ 2147483647 w 183"/>
              <a:gd name="T13" fmla="*/ 2147483647 h 1013"/>
              <a:gd name="T14" fmla="*/ 2147483647 w 183"/>
              <a:gd name="T15" fmla="*/ 2147483647 h 1013"/>
              <a:gd name="T16" fmla="*/ 2147483647 w 183"/>
              <a:gd name="T17" fmla="*/ 2147483647 h 1013"/>
              <a:gd name="T18" fmla="*/ 2147483647 w 183"/>
              <a:gd name="T19" fmla="*/ 2147483647 h 1013"/>
              <a:gd name="T20" fmla="*/ 2147483647 w 183"/>
              <a:gd name="T21" fmla="*/ 2147483647 h 1013"/>
              <a:gd name="T22" fmla="*/ 2147483647 w 183"/>
              <a:gd name="T23" fmla="*/ 2147483647 h 1013"/>
              <a:gd name="T24" fmla="*/ 2147483647 w 183"/>
              <a:gd name="T25" fmla="*/ 2147483647 h 1013"/>
              <a:gd name="T26" fmla="*/ 2147483647 w 183"/>
              <a:gd name="T27" fmla="*/ 2147483647 h 1013"/>
              <a:gd name="T28" fmla="*/ 2147483647 w 183"/>
              <a:gd name="T29" fmla="*/ 2147483647 h 1013"/>
              <a:gd name="T30" fmla="*/ 2147483647 w 183"/>
              <a:gd name="T31" fmla="*/ 2147483647 h 1013"/>
              <a:gd name="T32" fmla="*/ 2147483647 w 183"/>
              <a:gd name="T33" fmla="*/ 2147483647 h 1013"/>
              <a:gd name="T34" fmla="*/ 2147483647 w 183"/>
              <a:gd name="T35" fmla="*/ 2147483647 h 1013"/>
              <a:gd name="T36" fmla="*/ 2147483647 w 183"/>
              <a:gd name="T37" fmla="*/ 2147483647 h 1013"/>
              <a:gd name="T38" fmla="*/ 2147483647 w 183"/>
              <a:gd name="T39" fmla="*/ 2147483647 h 1013"/>
              <a:gd name="T40" fmla="*/ 2147483647 w 183"/>
              <a:gd name="T41" fmla="*/ 2147483647 h 1013"/>
              <a:gd name="T42" fmla="*/ 2147483647 w 183"/>
              <a:gd name="T43" fmla="*/ 2147483647 h 1013"/>
              <a:gd name="T44" fmla="*/ 2147483647 w 183"/>
              <a:gd name="T45" fmla="*/ 2147483647 h 1013"/>
              <a:gd name="T46" fmla="*/ 2147483647 w 183"/>
              <a:gd name="T47" fmla="*/ 2147483647 h 1013"/>
              <a:gd name="T48" fmla="*/ 2147483647 w 183"/>
              <a:gd name="T49" fmla="*/ 2147483647 h 1013"/>
              <a:gd name="T50" fmla="*/ 2147483647 w 183"/>
              <a:gd name="T51" fmla="*/ 2147483647 h 1013"/>
              <a:gd name="T52" fmla="*/ 2147483647 w 183"/>
              <a:gd name="T53" fmla="*/ 2147483647 h 1013"/>
              <a:gd name="T54" fmla="*/ 2147483647 w 183"/>
              <a:gd name="T55" fmla="*/ 2147483647 h 1013"/>
              <a:gd name="T56" fmla="*/ 2147483647 w 183"/>
              <a:gd name="T57" fmla="*/ 2147483647 h 1013"/>
              <a:gd name="T58" fmla="*/ 2147483647 w 183"/>
              <a:gd name="T59" fmla="*/ 2147483647 h 1013"/>
              <a:gd name="T60" fmla="*/ 2147483647 w 183"/>
              <a:gd name="T61" fmla="*/ 2147483647 h 1013"/>
              <a:gd name="T62" fmla="*/ 2147483647 w 183"/>
              <a:gd name="T63" fmla="*/ 2147483647 h 1013"/>
              <a:gd name="T64" fmla="*/ 2147483647 w 183"/>
              <a:gd name="T65" fmla="*/ 2147483647 h 1013"/>
              <a:gd name="T66" fmla="*/ 2147483647 w 183"/>
              <a:gd name="T67" fmla="*/ 2147483647 h 1013"/>
              <a:gd name="T68" fmla="*/ 2147483647 w 183"/>
              <a:gd name="T69" fmla="*/ 2147483647 h 1013"/>
              <a:gd name="T70" fmla="*/ 2147483647 w 183"/>
              <a:gd name="T71" fmla="*/ 2147483647 h 1013"/>
              <a:gd name="T72" fmla="*/ 2147483647 w 183"/>
              <a:gd name="T73" fmla="*/ 2147483647 h 101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83"/>
              <a:gd name="T112" fmla="*/ 0 h 1013"/>
              <a:gd name="T113" fmla="*/ 183 w 183"/>
              <a:gd name="T114" fmla="*/ 1013 h 101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83" h="1013">
                <a:moveTo>
                  <a:pt x="0" y="186"/>
                </a:moveTo>
                <a:cubicBezTo>
                  <a:pt x="17" y="285"/>
                  <a:pt x="28" y="394"/>
                  <a:pt x="74" y="484"/>
                </a:cubicBezTo>
                <a:cubicBezTo>
                  <a:pt x="71" y="441"/>
                  <a:pt x="69" y="397"/>
                  <a:pt x="65" y="354"/>
                </a:cubicBezTo>
                <a:cubicBezTo>
                  <a:pt x="62" y="323"/>
                  <a:pt x="60" y="292"/>
                  <a:pt x="55" y="261"/>
                </a:cubicBezTo>
                <a:cubicBezTo>
                  <a:pt x="53" y="251"/>
                  <a:pt x="37" y="230"/>
                  <a:pt x="46" y="233"/>
                </a:cubicBezTo>
                <a:cubicBezTo>
                  <a:pt x="63" y="238"/>
                  <a:pt x="71" y="258"/>
                  <a:pt x="83" y="270"/>
                </a:cubicBezTo>
                <a:cubicBezTo>
                  <a:pt x="97" y="340"/>
                  <a:pt x="98" y="417"/>
                  <a:pt x="120" y="484"/>
                </a:cubicBezTo>
                <a:cubicBezTo>
                  <a:pt x="114" y="397"/>
                  <a:pt x="94" y="138"/>
                  <a:pt x="102" y="224"/>
                </a:cubicBezTo>
                <a:cubicBezTo>
                  <a:pt x="123" y="434"/>
                  <a:pt x="100" y="216"/>
                  <a:pt x="120" y="382"/>
                </a:cubicBezTo>
                <a:cubicBezTo>
                  <a:pt x="124" y="413"/>
                  <a:pt x="137" y="444"/>
                  <a:pt x="130" y="474"/>
                </a:cubicBezTo>
                <a:cubicBezTo>
                  <a:pt x="128" y="484"/>
                  <a:pt x="111" y="468"/>
                  <a:pt x="102" y="465"/>
                </a:cubicBezTo>
                <a:cubicBezTo>
                  <a:pt x="50" y="257"/>
                  <a:pt x="72" y="0"/>
                  <a:pt x="55" y="632"/>
                </a:cubicBezTo>
                <a:cubicBezTo>
                  <a:pt x="41" y="575"/>
                  <a:pt x="52" y="399"/>
                  <a:pt x="65" y="456"/>
                </a:cubicBezTo>
                <a:cubicBezTo>
                  <a:pt x="89" y="559"/>
                  <a:pt x="66" y="668"/>
                  <a:pt x="83" y="772"/>
                </a:cubicBezTo>
                <a:cubicBezTo>
                  <a:pt x="89" y="753"/>
                  <a:pt x="100" y="736"/>
                  <a:pt x="102" y="716"/>
                </a:cubicBezTo>
                <a:cubicBezTo>
                  <a:pt x="109" y="657"/>
                  <a:pt x="99" y="597"/>
                  <a:pt x="111" y="539"/>
                </a:cubicBezTo>
                <a:cubicBezTo>
                  <a:pt x="114" y="525"/>
                  <a:pt x="123" y="565"/>
                  <a:pt x="130" y="577"/>
                </a:cubicBezTo>
                <a:cubicBezTo>
                  <a:pt x="135" y="586"/>
                  <a:pt x="142" y="595"/>
                  <a:pt x="148" y="604"/>
                </a:cubicBezTo>
                <a:cubicBezTo>
                  <a:pt x="151" y="617"/>
                  <a:pt x="158" y="655"/>
                  <a:pt x="158" y="642"/>
                </a:cubicBezTo>
                <a:cubicBezTo>
                  <a:pt x="158" y="614"/>
                  <a:pt x="148" y="530"/>
                  <a:pt x="148" y="558"/>
                </a:cubicBezTo>
                <a:cubicBezTo>
                  <a:pt x="148" y="598"/>
                  <a:pt x="158" y="679"/>
                  <a:pt x="158" y="679"/>
                </a:cubicBezTo>
                <a:cubicBezTo>
                  <a:pt x="149" y="778"/>
                  <a:pt x="159" y="881"/>
                  <a:pt x="130" y="976"/>
                </a:cubicBezTo>
                <a:cubicBezTo>
                  <a:pt x="119" y="1013"/>
                  <a:pt x="109" y="903"/>
                  <a:pt x="102" y="865"/>
                </a:cubicBezTo>
                <a:cubicBezTo>
                  <a:pt x="100" y="852"/>
                  <a:pt x="84" y="692"/>
                  <a:pt x="83" y="679"/>
                </a:cubicBezTo>
                <a:cubicBezTo>
                  <a:pt x="80" y="639"/>
                  <a:pt x="51" y="591"/>
                  <a:pt x="74" y="558"/>
                </a:cubicBezTo>
                <a:cubicBezTo>
                  <a:pt x="92" y="531"/>
                  <a:pt x="91" y="620"/>
                  <a:pt x="102" y="651"/>
                </a:cubicBezTo>
                <a:cubicBezTo>
                  <a:pt x="107" y="664"/>
                  <a:pt x="114" y="676"/>
                  <a:pt x="120" y="688"/>
                </a:cubicBezTo>
                <a:cubicBezTo>
                  <a:pt x="114" y="604"/>
                  <a:pt x="107" y="521"/>
                  <a:pt x="102" y="437"/>
                </a:cubicBezTo>
                <a:cubicBezTo>
                  <a:pt x="97" y="350"/>
                  <a:pt x="92" y="264"/>
                  <a:pt x="92" y="177"/>
                </a:cubicBezTo>
                <a:cubicBezTo>
                  <a:pt x="92" y="100"/>
                  <a:pt x="99" y="332"/>
                  <a:pt x="102" y="409"/>
                </a:cubicBezTo>
                <a:cubicBezTo>
                  <a:pt x="105" y="496"/>
                  <a:pt x="106" y="583"/>
                  <a:pt x="111" y="670"/>
                </a:cubicBezTo>
                <a:cubicBezTo>
                  <a:pt x="112" y="689"/>
                  <a:pt x="130" y="740"/>
                  <a:pt x="120" y="725"/>
                </a:cubicBezTo>
                <a:cubicBezTo>
                  <a:pt x="104" y="701"/>
                  <a:pt x="101" y="670"/>
                  <a:pt x="92" y="642"/>
                </a:cubicBezTo>
                <a:cubicBezTo>
                  <a:pt x="88" y="524"/>
                  <a:pt x="74" y="407"/>
                  <a:pt x="74" y="289"/>
                </a:cubicBezTo>
                <a:cubicBezTo>
                  <a:pt x="74" y="261"/>
                  <a:pt x="79" y="344"/>
                  <a:pt x="83" y="372"/>
                </a:cubicBezTo>
                <a:cubicBezTo>
                  <a:pt x="89" y="414"/>
                  <a:pt x="99" y="423"/>
                  <a:pt x="120" y="465"/>
                </a:cubicBezTo>
                <a:cubicBezTo>
                  <a:pt x="123" y="496"/>
                  <a:pt x="135" y="589"/>
                  <a:pt x="130" y="558"/>
                </a:cubicBezTo>
                <a:cubicBezTo>
                  <a:pt x="116" y="472"/>
                  <a:pt x="101" y="385"/>
                  <a:pt x="92" y="298"/>
                </a:cubicBezTo>
                <a:cubicBezTo>
                  <a:pt x="83" y="212"/>
                  <a:pt x="79" y="125"/>
                  <a:pt x="74" y="38"/>
                </a:cubicBezTo>
                <a:cubicBezTo>
                  <a:pt x="72" y="4"/>
                  <a:pt x="80" y="106"/>
                  <a:pt x="83" y="140"/>
                </a:cubicBezTo>
                <a:cubicBezTo>
                  <a:pt x="87" y="261"/>
                  <a:pt x="66" y="461"/>
                  <a:pt x="130" y="586"/>
                </a:cubicBezTo>
                <a:cubicBezTo>
                  <a:pt x="124" y="611"/>
                  <a:pt x="117" y="685"/>
                  <a:pt x="111" y="660"/>
                </a:cubicBezTo>
                <a:cubicBezTo>
                  <a:pt x="90" y="575"/>
                  <a:pt x="94" y="486"/>
                  <a:pt x="83" y="400"/>
                </a:cubicBezTo>
                <a:cubicBezTo>
                  <a:pt x="81" y="387"/>
                  <a:pt x="72" y="350"/>
                  <a:pt x="74" y="363"/>
                </a:cubicBezTo>
                <a:cubicBezTo>
                  <a:pt x="92" y="481"/>
                  <a:pt x="130" y="716"/>
                  <a:pt x="130" y="716"/>
                </a:cubicBezTo>
                <a:cubicBezTo>
                  <a:pt x="127" y="731"/>
                  <a:pt x="134" y="755"/>
                  <a:pt x="120" y="762"/>
                </a:cubicBezTo>
                <a:cubicBezTo>
                  <a:pt x="108" y="768"/>
                  <a:pt x="95" y="748"/>
                  <a:pt x="92" y="735"/>
                </a:cubicBezTo>
                <a:cubicBezTo>
                  <a:pt x="82" y="699"/>
                  <a:pt x="86" y="660"/>
                  <a:pt x="83" y="623"/>
                </a:cubicBezTo>
                <a:cubicBezTo>
                  <a:pt x="147" y="474"/>
                  <a:pt x="103" y="547"/>
                  <a:pt x="139" y="818"/>
                </a:cubicBezTo>
                <a:cubicBezTo>
                  <a:pt x="152" y="916"/>
                  <a:pt x="183" y="959"/>
                  <a:pt x="120" y="837"/>
                </a:cubicBezTo>
                <a:cubicBezTo>
                  <a:pt x="114" y="800"/>
                  <a:pt x="108" y="762"/>
                  <a:pt x="102" y="725"/>
                </a:cubicBezTo>
                <a:cubicBezTo>
                  <a:pt x="98" y="700"/>
                  <a:pt x="70" y="639"/>
                  <a:pt x="92" y="651"/>
                </a:cubicBezTo>
                <a:cubicBezTo>
                  <a:pt x="118" y="665"/>
                  <a:pt x="115" y="706"/>
                  <a:pt x="120" y="735"/>
                </a:cubicBezTo>
                <a:cubicBezTo>
                  <a:pt x="126" y="772"/>
                  <a:pt x="134" y="809"/>
                  <a:pt x="139" y="846"/>
                </a:cubicBezTo>
                <a:cubicBezTo>
                  <a:pt x="159" y="994"/>
                  <a:pt x="150" y="945"/>
                  <a:pt x="120" y="855"/>
                </a:cubicBezTo>
                <a:cubicBezTo>
                  <a:pt x="90" y="431"/>
                  <a:pt x="74" y="588"/>
                  <a:pt x="102" y="382"/>
                </a:cubicBezTo>
                <a:cubicBezTo>
                  <a:pt x="141" y="463"/>
                  <a:pt x="141" y="554"/>
                  <a:pt x="148" y="642"/>
                </a:cubicBezTo>
                <a:cubicBezTo>
                  <a:pt x="131" y="711"/>
                  <a:pt x="138" y="706"/>
                  <a:pt x="120" y="567"/>
                </a:cubicBezTo>
                <a:cubicBezTo>
                  <a:pt x="109" y="481"/>
                  <a:pt x="101" y="394"/>
                  <a:pt x="92" y="307"/>
                </a:cubicBezTo>
                <a:cubicBezTo>
                  <a:pt x="89" y="276"/>
                  <a:pt x="88" y="245"/>
                  <a:pt x="83" y="214"/>
                </a:cubicBezTo>
                <a:cubicBezTo>
                  <a:pt x="82" y="204"/>
                  <a:pt x="74" y="176"/>
                  <a:pt x="74" y="186"/>
                </a:cubicBezTo>
                <a:cubicBezTo>
                  <a:pt x="74" y="202"/>
                  <a:pt x="80" y="217"/>
                  <a:pt x="83" y="233"/>
                </a:cubicBezTo>
                <a:cubicBezTo>
                  <a:pt x="89" y="332"/>
                  <a:pt x="91" y="431"/>
                  <a:pt x="102" y="530"/>
                </a:cubicBezTo>
                <a:cubicBezTo>
                  <a:pt x="104" y="544"/>
                  <a:pt x="145" y="605"/>
                  <a:pt x="102" y="539"/>
                </a:cubicBezTo>
                <a:cubicBezTo>
                  <a:pt x="99" y="508"/>
                  <a:pt x="96" y="478"/>
                  <a:pt x="92" y="447"/>
                </a:cubicBezTo>
                <a:cubicBezTo>
                  <a:pt x="90" y="428"/>
                  <a:pt x="78" y="373"/>
                  <a:pt x="83" y="391"/>
                </a:cubicBezTo>
                <a:cubicBezTo>
                  <a:pt x="97" y="442"/>
                  <a:pt x="112" y="547"/>
                  <a:pt x="120" y="595"/>
                </a:cubicBezTo>
                <a:cubicBezTo>
                  <a:pt x="117" y="638"/>
                  <a:pt x="124" y="683"/>
                  <a:pt x="111" y="725"/>
                </a:cubicBezTo>
                <a:cubicBezTo>
                  <a:pt x="107" y="738"/>
                  <a:pt x="95" y="701"/>
                  <a:pt x="92" y="688"/>
                </a:cubicBezTo>
                <a:cubicBezTo>
                  <a:pt x="83" y="652"/>
                  <a:pt x="80" y="614"/>
                  <a:pt x="74" y="577"/>
                </a:cubicBezTo>
                <a:cubicBezTo>
                  <a:pt x="71" y="555"/>
                  <a:pt x="53" y="494"/>
                  <a:pt x="65" y="512"/>
                </a:cubicBezTo>
                <a:cubicBezTo>
                  <a:pt x="85" y="541"/>
                  <a:pt x="92" y="614"/>
                  <a:pt x="92" y="614"/>
                </a:cubicBezTo>
                <a:cubicBezTo>
                  <a:pt x="86" y="527"/>
                  <a:pt x="82" y="441"/>
                  <a:pt x="74" y="354"/>
                </a:cubicBezTo>
                <a:cubicBezTo>
                  <a:pt x="71" y="323"/>
                  <a:pt x="55" y="300"/>
                  <a:pt x="55" y="270"/>
                </a:cubicBezTo>
              </a:path>
            </a:pathLst>
          </a:custGeom>
          <a:noFill/>
          <a:ln w="12700">
            <a:solidFill>
              <a:srgbClr val="FF0066"/>
            </a:solidFill>
            <a:round/>
            <a:headEnd type="none" w="sm" len="sm"/>
            <a:tailEnd type="none" w="sm" len="sm"/>
          </a:ln>
        </p:spPr>
        <p:txBody>
          <a:bodyPr wrap="none"/>
          <a:lstStyle/>
          <a:p>
            <a:endParaRPr 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6085">
                                            <p:txEl>
                                              <p:pRg st="0" end="0"/>
                                            </p:txEl>
                                          </p:spTgt>
                                        </p:tgtEl>
                                        <p:attrNameLst>
                                          <p:attrName>style.visibility</p:attrName>
                                        </p:attrNameLst>
                                      </p:cBhvr>
                                      <p:to>
                                        <p:strVal val="visible"/>
                                      </p:to>
                                    </p:set>
                                    <p:anim to="" calcmode="lin" valueType="num">
                                      <p:cBhvr>
                                        <p:cTn id="7" dur="1" fill="hold"/>
                                        <p:tgtEl>
                                          <p:spTgt spid="4608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6085">
                                            <p:txEl>
                                              <p:pRg st="1" end="1"/>
                                            </p:txEl>
                                          </p:spTgt>
                                        </p:tgtEl>
                                        <p:attrNameLst>
                                          <p:attrName>style.visibility</p:attrName>
                                        </p:attrNameLst>
                                      </p:cBhvr>
                                      <p:to>
                                        <p:strVal val="visible"/>
                                      </p:to>
                                    </p:set>
                                    <p:anim to="" calcmode="lin" valueType="num">
                                      <p:cBhvr>
                                        <p:cTn id="12" dur="1" fill="hold"/>
                                        <p:tgtEl>
                                          <p:spTgt spid="4608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6085">
                                            <p:txEl>
                                              <p:pRg st="2" end="2"/>
                                            </p:txEl>
                                          </p:spTgt>
                                        </p:tgtEl>
                                        <p:attrNameLst>
                                          <p:attrName>style.visibility</p:attrName>
                                        </p:attrNameLst>
                                      </p:cBhvr>
                                      <p:to>
                                        <p:strVal val="visible"/>
                                      </p:to>
                                    </p:set>
                                    <p:anim to="" calcmode="lin" valueType="num">
                                      <p:cBhvr>
                                        <p:cTn id="17" dur="1" fill="hold"/>
                                        <p:tgtEl>
                                          <p:spTgt spid="46085">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46086"/>
                                        </p:tgtEl>
                                        <p:attrNameLst>
                                          <p:attrName>style.visibility</p:attrName>
                                        </p:attrNameLst>
                                      </p:cBhvr>
                                      <p:to>
                                        <p:strVal val="visible"/>
                                      </p:to>
                                    </p:set>
                                    <p:anim to="" calcmode="lin" valueType="num">
                                      <p:cBhvr>
                                        <p:cTn id="22" dur="1" fill="hold"/>
                                        <p:tgtEl>
                                          <p:spTgt spid="46086"/>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499"/>
                                          </p:stCondLst>
                                        </p:cTn>
                                        <p:tgtEl>
                                          <p:spTgt spid="46087"/>
                                        </p:tgtEl>
                                        <p:attrNameLst>
                                          <p:attrName>style.visibility</p:attrName>
                                        </p:attrNameLst>
                                      </p:cBhvr>
                                      <p:to>
                                        <p:strVal val="visible"/>
                                      </p:to>
                                    </p:set>
                                    <p:anim to="" calcmode="lin" valueType="num">
                                      <p:cBhvr>
                                        <p:cTn id="27" dur="1" fill="hold"/>
                                        <p:tgtEl>
                                          <p:spTgt spid="46087"/>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46088"/>
                                        </p:tgtEl>
                                        <p:attrNameLst>
                                          <p:attrName>style.visibility</p:attrName>
                                        </p:attrNameLst>
                                      </p:cBhvr>
                                      <p:to>
                                        <p:strVal val="visible"/>
                                      </p:to>
                                    </p:set>
                                    <p:anim to="" calcmode="lin" valueType="num">
                                      <p:cBhvr>
                                        <p:cTn id="32" dur="1" fill="hold"/>
                                        <p:tgtEl>
                                          <p:spTgt spid="46088"/>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46089"/>
                                        </p:tgtEl>
                                        <p:attrNameLst>
                                          <p:attrName>style.visibility</p:attrName>
                                        </p:attrNameLst>
                                      </p:cBhvr>
                                      <p:to>
                                        <p:strVal val="visible"/>
                                      </p:to>
                                    </p:set>
                                    <p:anim to="" calcmode="lin" valueType="num">
                                      <p:cBhvr>
                                        <p:cTn id="37" dur="1" fill="hold"/>
                                        <p:tgtEl>
                                          <p:spTgt spid="46089"/>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499"/>
                                          </p:stCondLst>
                                        </p:cTn>
                                        <p:tgtEl>
                                          <p:spTgt spid="46090"/>
                                        </p:tgtEl>
                                        <p:attrNameLst>
                                          <p:attrName>style.visibility</p:attrName>
                                        </p:attrNameLst>
                                      </p:cBhvr>
                                      <p:to>
                                        <p:strVal val="visible"/>
                                      </p:to>
                                    </p:set>
                                    <p:anim to="" calcmode="lin" valueType="num">
                                      <p:cBhvr>
                                        <p:cTn id="42" dur="1" fill="hold"/>
                                        <p:tgtEl>
                                          <p:spTgt spid="46090"/>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499"/>
                                          </p:stCondLst>
                                        </p:cTn>
                                        <p:tgtEl>
                                          <p:spTgt spid="46091"/>
                                        </p:tgtEl>
                                        <p:attrNameLst>
                                          <p:attrName>style.visibility</p:attrName>
                                        </p:attrNameLst>
                                      </p:cBhvr>
                                      <p:to>
                                        <p:strVal val="visible"/>
                                      </p:to>
                                    </p:set>
                                    <p:anim to="" calcmode="lin" valueType="num">
                                      <p:cBhvr>
                                        <p:cTn id="47" dur="1" fill="hold"/>
                                        <p:tgtEl>
                                          <p:spTgt spid="46091"/>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grpId="0" nodeType="clickEffect">
                                  <p:stCondLst>
                                    <p:cond delay="0"/>
                                  </p:stCondLst>
                                  <p:childTnLst>
                                    <p:set>
                                      <p:cBhvr>
                                        <p:cTn id="51" dur="1" fill="hold">
                                          <p:stCondLst>
                                            <p:cond delay="499"/>
                                          </p:stCondLst>
                                        </p:cTn>
                                        <p:tgtEl>
                                          <p:spTgt spid="46092"/>
                                        </p:tgtEl>
                                        <p:attrNameLst>
                                          <p:attrName>style.visibility</p:attrName>
                                        </p:attrNameLst>
                                      </p:cBhvr>
                                      <p:to>
                                        <p:strVal val="visible"/>
                                      </p:to>
                                    </p:set>
                                    <p:anim to="" calcmode="lin" valueType="num">
                                      <p:cBhvr>
                                        <p:cTn id="52" dur="1" fill="hold"/>
                                        <p:tgtEl>
                                          <p:spTgt spid="4609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5" grpId="0" build="p" autoUpdateAnimBg="0"/>
      <p:bldP spid="46088" grpId="0" animBg="1"/>
      <p:bldP spid="46089" grpId="0" animBg="1"/>
      <p:bldP spid="46090" grpId="0" animBg="1"/>
      <p:bldP spid="46091" grpId="0" animBg="1"/>
      <p:bldP spid="4609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7" descr="fertile-crescent"/>
          <p:cNvPicPr>
            <a:picLocks noChangeAspect="1" noChangeArrowheads="1"/>
          </p:cNvPicPr>
          <p:nvPr/>
        </p:nvPicPr>
        <p:blipFill>
          <a:blip r:embed="rId2"/>
          <a:srcRect/>
          <a:stretch>
            <a:fillRect/>
          </a:stretch>
        </p:blipFill>
        <p:spPr bwMode="auto">
          <a:xfrm>
            <a:off x="5781675" y="3048000"/>
            <a:ext cx="3362325" cy="3810000"/>
          </a:xfrm>
          <a:prstGeom prst="rect">
            <a:avLst/>
          </a:prstGeom>
          <a:noFill/>
          <a:ln w="9525">
            <a:noFill/>
            <a:miter lim="800000"/>
            <a:headEnd/>
            <a:tailEnd/>
          </a:ln>
        </p:spPr>
      </p:pic>
      <p:sp>
        <p:nvSpPr>
          <p:cNvPr id="47108" name="Text Box 4"/>
          <p:cNvSpPr txBox="1">
            <a:spLocks noChangeArrowheads="1"/>
          </p:cNvSpPr>
          <p:nvPr/>
        </p:nvSpPr>
        <p:spPr bwMode="auto">
          <a:xfrm>
            <a:off x="0" y="1676400"/>
            <a:ext cx="9144000" cy="3786188"/>
          </a:xfrm>
          <a:prstGeom prst="rect">
            <a:avLst/>
          </a:prstGeom>
          <a:noFill/>
          <a:ln w="12700">
            <a:noFill/>
            <a:miter lim="800000"/>
            <a:headEnd type="none" w="sm" len="sm"/>
            <a:tailEnd type="none" w="sm" len="sm"/>
          </a:ln>
          <a:effectLst/>
        </p:spPr>
        <p:txBody>
          <a:bodyPr>
            <a:spAutoFit/>
          </a:bodyPr>
          <a:lstStyle/>
          <a:p>
            <a:pPr eaLnBrk="1" hangingPunct="1">
              <a:spcBef>
                <a:spcPct val="50000"/>
              </a:spcBef>
              <a:buFont typeface="Wingdings" pitchFamily="2" charset="2"/>
              <a:buChar char="Ø"/>
              <a:defRPr/>
            </a:pPr>
            <a:r>
              <a:rPr lang="en-US" sz="2400" dirty="0">
                <a:latin typeface="Times New Roman" pitchFamily="18" charset="0"/>
              </a:rPr>
              <a:t>The </a:t>
            </a:r>
            <a:r>
              <a:rPr lang="en-US" sz="2400" dirty="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latin typeface="Times New Roman" pitchFamily="18" charset="0"/>
              </a:rPr>
              <a:t>Fertile Crescent</a:t>
            </a:r>
            <a:r>
              <a:rPr lang="en-US" sz="2400" dirty="0">
                <a:latin typeface="Times New Roman" pitchFamily="18" charset="0"/>
              </a:rPr>
              <a:t> is a crescent-shaped, or curved, area of fertile land along the Tigris and Euphrates River</a:t>
            </a:r>
          </a:p>
          <a:p>
            <a:pPr eaLnBrk="1" hangingPunct="1">
              <a:spcBef>
                <a:spcPct val="50000"/>
              </a:spcBef>
              <a:buFont typeface="Wingdings" pitchFamily="2" charset="2"/>
              <a:buChar char="Ø"/>
              <a:defRPr/>
            </a:pPr>
            <a:r>
              <a:rPr lang="en-US" sz="2400" dirty="0">
                <a:latin typeface="Times New Roman" pitchFamily="18" charset="0"/>
              </a:rPr>
              <a:t>As the population of the Fertile Crescent increased, wars began to break out among the growing number of 					city-states, mostly over land and water</a:t>
            </a:r>
          </a:p>
          <a:p>
            <a:pPr eaLnBrk="1" hangingPunct="1">
              <a:spcBef>
                <a:spcPct val="50000"/>
              </a:spcBef>
              <a:buFont typeface="Wingdings" pitchFamily="2" charset="2"/>
              <a:buChar char="Ø"/>
              <a:defRPr/>
            </a:pPr>
            <a:r>
              <a:rPr lang="en-US" sz="2400" dirty="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latin typeface="Times New Roman" pitchFamily="18" charset="0"/>
              </a:rPr>
              <a:t>Phoenician’s</a:t>
            </a:r>
            <a:r>
              <a:rPr lang="en-US" sz="2400" dirty="0">
                <a:latin typeface="Times New Roman" pitchFamily="18" charset="0"/>
              </a:rPr>
              <a:t> spread their culture and their 				newly developed alphabet all over the 				area through trade and conquest since 				they were excellent sea </a:t>
            </a:r>
            <a:r>
              <a:rPr lang="en-US" sz="2400" dirty="0">
                <a:latin typeface="Times New Roman" pitchFamily="18" charset="0"/>
              </a:rPr>
              <a:t>voyagers</a:t>
            </a:r>
            <a:endParaRPr lang="en-US" sz="2400" dirty="0">
              <a:latin typeface="Times New Roman" pitchFamily="18" charset="0"/>
            </a:endParaRPr>
          </a:p>
        </p:txBody>
      </p:sp>
      <p:sp>
        <p:nvSpPr>
          <p:cNvPr id="38916" name="WordArt 5"/>
          <p:cNvSpPr>
            <a:spLocks noChangeArrowheads="1" noChangeShapeType="1" noTextEdit="1"/>
          </p:cNvSpPr>
          <p:nvPr/>
        </p:nvSpPr>
        <p:spPr bwMode="auto">
          <a:xfrm>
            <a:off x="1981200" y="304800"/>
            <a:ext cx="5105400" cy="990600"/>
          </a:xfrm>
          <a:prstGeom prst="rect">
            <a:avLst/>
          </a:prstGeom>
        </p:spPr>
        <p:txBody>
          <a:bodyPr wrap="none" fromWordArt="1">
            <a:prstTxWarp prst="textDoubleWave1">
              <a:avLst>
                <a:gd name="adj1" fmla="val 6500"/>
                <a:gd name="adj2" fmla="val 0"/>
              </a:avLst>
            </a:prstTxWarp>
          </a:bodyPr>
          <a:lstStyle/>
          <a:p>
            <a:pPr algn="ctr"/>
            <a:r>
              <a:rPr lang="en-US" sz="3600" kern="10" spc="-360">
                <a:ln w="12700">
                  <a:solidFill>
                    <a:srgbClr val="000099"/>
                  </a:solidFill>
                  <a:round/>
                  <a:headEnd type="none" w="sm" len="sm"/>
                  <a:tailEnd type="none" w="sm" len="sm"/>
                </a:ln>
                <a:solidFill>
                  <a:srgbClr val="33CCFF"/>
                </a:solidFill>
                <a:effectLst>
                  <a:outerShdw dist="125724" dir="18900000" algn="ctr" rotWithShape="0">
                    <a:srgbClr val="000099"/>
                  </a:outerShdw>
                </a:effectLst>
                <a:latin typeface="Impact"/>
              </a:rPr>
              <a:t>Fertile Crescent</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7108">
                                            <p:txEl>
                                              <p:pRg st="0" end="0"/>
                                            </p:txEl>
                                          </p:spTgt>
                                        </p:tgtEl>
                                        <p:attrNameLst>
                                          <p:attrName>style.visibility</p:attrName>
                                        </p:attrNameLst>
                                      </p:cBhvr>
                                      <p:to>
                                        <p:strVal val="visible"/>
                                      </p:to>
                                    </p:set>
                                    <p:animEffect transition="in" filter="diamond(in)">
                                      <p:cBhvr>
                                        <p:cTn id="7" dur="2000"/>
                                        <p:tgtEl>
                                          <p:spTgt spid="4710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47108">
                                            <p:txEl>
                                              <p:pRg st="1" end="1"/>
                                            </p:txEl>
                                          </p:spTgt>
                                        </p:tgtEl>
                                        <p:attrNameLst>
                                          <p:attrName>style.visibility</p:attrName>
                                        </p:attrNameLst>
                                      </p:cBhvr>
                                      <p:to>
                                        <p:strVal val="visible"/>
                                      </p:to>
                                    </p:set>
                                    <p:animEffect transition="in" filter="diamond(in)">
                                      <p:cBhvr>
                                        <p:cTn id="12" dur="2000"/>
                                        <p:tgtEl>
                                          <p:spTgt spid="4710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47108">
                                            <p:txEl>
                                              <p:pRg st="2" end="2"/>
                                            </p:txEl>
                                          </p:spTgt>
                                        </p:tgtEl>
                                        <p:attrNameLst>
                                          <p:attrName>style.visibility</p:attrName>
                                        </p:attrNameLst>
                                      </p:cBhvr>
                                      <p:to>
                                        <p:strVal val="visible"/>
                                      </p:to>
                                    </p:set>
                                    <p:animEffect transition="in" filter="diamond(in)">
                                      <p:cBhvr>
                                        <p:cTn id="17" dur="2000"/>
                                        <p:tgtEl>
                                          <p:spTgt spid="4710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5" descr="bible"/>
          <p:cNvPicPr>
            <a:picLocks noChangeAspect="1" noChangeArrowheads="1"/>
          </p:cNvPicPr>
          <p:nvPr/>
        </p:nvPicPr>
        <p:blipFill>
          <a:blip r:embed="rId2">
            <a:lum bright="-48000"/>
          </a:blip>
          <a:srcRect/>
          <a:stretch>
            <a:fillRect/>
          </a:stretch>
        </p:blipFill>
        <p:spPr bwMode="auto">
          <a:xfrm>
            <a:off x="0" y="3981450"/>
            <a:ext cx="3038475" cy="2876550"/>
          </a:xfrm>
          <a:prstGeom prst="rect">
            <a:avLst/>
          </a:prstGeom>
          <a:noFill/>
          <a:ln w="9525">
            <a:noFill/>
            <a:miter lim="800000"/>
            <a:headEnd/>
            <a:tailEnd/>
          </a:ln>
        </p:spPr>
      </p:pic>
      <p:pic>
        <p:nvPicPr>
          <p:cNvPr id="39939" name="Picture 7" descr="koran2"/>
          <p:cNvPicPr>
            <a:picLocks noChangeAspect="1" noChangeArrowheads="1"/>
          </p:cNvPicPr>
          <p:nvPr/>
        </p:nvPicPr>
        <p:blipFill>
          <a:blip r:embed="rId3"/>
          <a:srcRect/>
          <a:stretch>
            <a:fillRect/>
          </a:stretch>
        </p:blipFill>
        <p:spPr bwMode="auto">
          <a:xfrm>
            <a:off x="2971800" y="4114800"/>
            <a:ext cx="2933700" cy="2689225"/>
          </a:xfrm>
          <a:prstGeom prst="rect">
            <a:avLst/>
          </a:prstGeom>
          <a:noFill/>
          <a:ln w="9525">
            <a:noFill/>
            <a:miter lim="800000"/>
            <a:headEnd/>
            <a:tailEnd/>
          </a:ln>
        </p:spPr>
      </p:pic>
      <p:pic>
        <p:nvPicPr>
          <p:cNvPr id="39940" name="Picture 9" descr="torah"/>
          <p:cNvPicPr>
            <a:picLocks noChangeAspect="1" noChangeArrowheads="1"/>
          </p:cNvPicPr>
          <p:nvPr/>
        </p:nvPicPr>
        <p:blipFill>
          <a:blip r:embed="rId4"/>
          <a:srcRect/>
          <a:stretch>
            <a:fillRect/>
          </a:stretch>
        </p:blipFill>
        <p:spPr bwMode="auto">
          <a:xfrm>
            <a:off x="6751638" y="3886200"/>
            <a:ext cx="2144712" cy="2971800"/>
          </a:xfrm>
          <a:prstGeom prst="rect">
            <a:avLst/>
          </a:prstGeom>
          <a:noFill/>
          <a:ln w="9525">
            <a:noFill/>
            <a:miter lim="800000"/>
            <a:headEnd/>
            <a:tailEnd/>
          </a:ln>
        </p:spPr>
      </p:pic>
      <p:sp>
        <p:nvSpPr>
          <p:cNvPr id="7170" name="Rectangle 2"/>
          <p:cNvSpPr>
            <a:spLocks noGrp="1" noChangeArrowheads="1"/>
          </p:cNvSpPr>
          <p:nvPr>
            <p:ph type="title"/>
          </p:nvPr>
        </p:nvSpPr>
        <p:spPr>
          <a:xfrm>
            <a:off x="457200" y="-152400"/>
            <a:ext cx="8229600" cy="1143000"/>
          </a:xfrm>
        </p:spPr>
        <p:txBody>
          <a:bodyPr/>
          <a:lstStyle/>
          <a:p>
            <a:pPr eaLnBrk="1" hangingPunct="1">
              <a:defRPr/>
            </a:pPr>
            <a:r>
              <a:rPr lang="en-US" sz="3200" dirty="0" smtClean="0">
                <a:latin typeface="Aharoni" pitchFamily="2" charset="-79"/>
                <a:cs typeface="Aharoni" pitchFamily="2" charset="-79"/>
              </a:rPr>
              <a:t>Origins of Judaism, Christianity, and Islam</a:t>
            </a:r>
          </a:p>
        </p:txBody>
      </p:sp>
      <p:sp>
        <p:nvSpPr>
          <p:cNvPr id="7171" name="Rectangle 3"/>
          <p:cNvSpPr>
            <a:spLocks noGrp="1" noChangeArrowheads="1"/>
          </p:cNvSpPr>
          <p:nvPr>
            <p:ph type="body" idx="1"/>
          </p:nvPr>
        </p:nvSpPr>
        <p:spPr>
          <a:xfrm>
            <a:off x="381000" y="1600200"/>
            <a:ext cx="8229600" cy="4495800"/>
          </a:xfrm>
        </p:spPr>
        <p:txBody>
          <a:bodyPr/>
          <a:lstStyle/>
          <a:p>
            <a:pPr eaLnBrk="1" hangingPunct="1">
              <a:lnSpc>
                <a:spcPct val="80000"/>
              </a:lnSpc>
              <a:buFont typeface="Webdings" pitchFamily="18" charset="2"/>
              <a:buChar char="ü"/>
              <a:defRPr/>
            </a:pPr>
            <a:r>
              <a:rPr lang="en-US" sz="2800" dirty="0" smtClean="0"/>
              <a:t>The three major religions that originated in Southwest Asia are </a:t>
            </a:r>
            <a:r>
              <a:rPr lang="en-US" sz="2800" dirty="0" smtClean="0">
                <a:solidFill>
                  <a:srgbClr val="FF0000"/>
                </a:solidFill>
                <a:effectLst>
                  <a:outerShdw blurRad="38100" dist="38100" dir="2700000" algn="tl">
                    <a:srgbClr val="000000"/>
                  </a:outerShdw>
                </a:effectLst>
              </a:rPr>
              <a:t>Judaism, Christianity, and Islam.</a:t>
            </a:r>
          </a:p>
          <a:p>
            <a:pPr eaLnBrk="1" hangingPunct="1">
              <a:lnSpc>
                <a:spcPct val="80000"/>
              </a:lnSpc>
              <a:buFont typeface="Webdings" pitchFamily="18" charset="2"/>
              <a:buChar char="ü"/>
              <a:defRPr/>
            </a:pPr>
            <a:r>
              <a:rPr lang="en-US" sz="2800" dirty="0" smtClean="0"/>
              <a:t>All are based on monotheism, a belief in one god.</a:t>
            </a:r>
          </a:p>
          <a:p>
            <a:pPr eaLnBrk="1" hangingPunct="1">
              <a:lnSpc>
                <a:spcPct val="80000"/>
              </a:lnSpc>
              <a:buFont typeface="Webdings" pitchFamily="18" charset="2"/>
              <a:buChar char="ü"/>
              <a:defRPr/>
            </a:pPr>
            <a:r>
              <a:rPr lang="en-US" sz="2800" dirty="0" smtClean="0"/>
              <a:t>Each religion has a sacred text, or book, which is at the core of its faith.</a:t>
            </a:r>
          </a:p>
          <a:p>
            <a:pPr eaLnBrk="1" hangingPunct="1">
              <a:lnSpc>
                <a:spcPct val="80000"/>
              </a:lnSpc>
              <a:buFont typeface="Webdings" pitchFamily="18" charset="2"/>
              <a:buChar char="ü"/>
              <a:defRPr/>
            </a:pPr>
            <a:r>
              <a:rPr lang="en-US" sz="2800" dirty="0" smtClean="0"/>
              <a:t>Each book is a collection of writings </a:t>
            </a:r>
            <a:r>
              <a:rPr lang="en-US" sz="2800" dirty="0" smtClean="0">
                <a:solidFill>
                  <a:srgbClr val="000004"/>
                </a:solidFill>
              </a:rPr>
              <a:t>compiled </a:t>
            </a:r>
            <a:r>
              <a:rPr lang="en-US" sz="2800" dirty="0" smtClean="0"/>
              <a:t>over time.</a:t>
            </a:r>
          </a:p>
          <a:p>
            <a:pPr eaLnBrk="1" hangingPunct="1">
              <a:lnSpc>
                <a:spcPct val="80000"/>
              </a:lnSpc>
              <a:buFont typeface="Webdings" pitchFamily="18" charset="2"/>
              <a:buChar char="ü"/>
              <a:defRPr/>
            </a:pPr>
            <a:r>
              <a:rPr lang="en-US" sz="2800" dirty="0" smtClean="0"/>
              <a:t>None was written by the central figure of the faith.</a:t>
            </a:r>
          </a:p>
          <a:p>
            <a:pPr eaLnBrk="1" hangingPunct="1">
              <a:lnSpc>
                <a:spcPct val="80000"/>
              </a:lnSpc>
              <a:buFont typeface="Webdings" pitchFamily="18" charset="2"/>
              <a:buChar char="ü"/>
              <a:defRPr/>
            </a:pPr>
            <a:r>
              <a:rPr lang="en-US" sz="2800" dirty="0" smtClean="0"/>
              <a:t>All three faiths trace their ancestry back thousands of years to the prophet </a:t>
            </a:r>
            <a:r>
              <a:rPr lang="en-US" sz="2800" dirty="0" smtClean="0">
                <a:solidFill>
                  <a:srgbClr val="FFC000"/>
                </a:solidFill>
                <a:effectLst>
                  <a:outerShdw blurRad="38100" dist="38100" dir="2700000" algn="tl">
                    <a:srgbClr val="000000">
                      <a:alpha val="43137"/>
                    </a:srgbClr>
                  </a:outerShdw>
                </a:effectLst>
              </a:rPr>
              <a:t>Abraham</a:t>
            </a:r>
          </a:p>
        </p:txBody>
      </p:sp>
      <p:sp>
        <p:nvSpPr>
          <p:cNvPr id="7" name="Rectangle 6"/>
          <p:cNvSpPr/>
          <p:nvPr/>
        </p:nvSpPr>
        <p:spPr>
          <a:xfrm>
            <a:off x="0" y="0"/>
            <a:ext cx="9144000" cy="1754326"/>
          </a:xfrm>
          <a:prstGeom prst="rect">
            <a:avLst/>
          </a:prstGeom>
          <a:noFill/>
        </p:spPr>
        <p:txBody>
          <a:bodyPr>
            <a:spAutoFit/>
          </a:bodyPr>
          <a:lstStyle/>
          <a:p>
            <a:pPr algn="ctr">
              <a:defRPr/>
            </a:pPr>
            <a:r>
              <a:rPr lang="en-US"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Section 4 – Religions of the Middle East</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1">
                                            <p:txEl>
                                              <p:pRg st="1" end="1"/>
                                            </p:txEl>
                                          </p:spTgt>
                                        </p:tgtEl>
                                        <p:attrNameLst>
                                          <p:attrName>style.visibility</p:attrName>
                                        </p:attrNameLst>
                                      </p:cBhvr>
                                      <p:to>
                                        <p:strVal val="visible"/>
                                      </p:to>
                                    </p:set>
                                    <p:anim calcmode="lin" valueType="num">
                                      <p:cBhvr additive="base">
                                        <p:cTn id="13"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171">
                                            <p:txEl>
                                              <p:pRg st="2" end="2"/>
                                            </p:txEl>
                                          </p:spTgt>
                                        </p:tgtEl>
                                        <p:attrNameLst>
                                          <p:attrName>style.visibility</p:attrName>
                                        </p:attrNameLst>
                                      </p:cBhvr>
                                      <p:to>
                                        <p:strVal val="visible"/>
                                      </p:to>
                                    </p:set>
                                    <p:anim calcmode="lin" valueType="num">
                                      <p:cBhvr additive="base">
                                        <p:cTn id="1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171">
                                            <p:txEl>
                                              <p:pRg st="3" end="3"/>
                                            </p:txEl>
                                          </p:spTgt>
                                        </p:tgtEl>
                                        <p:attrNameLst>
                                          <p:attrName>style.visibility</p:attrName>
                                        </p:attrNameLst>
                                      </p:cBhvr>
                                      <p:to>
                                        <p:strVal val="visible"/>
                                      </p:to>
                                    </p:set>
                                    <p:anim calcmode="lin" valueType="num">
                                      <p:cBhvr additive="base">
                                        <p:cTn id="25"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171">
                                            <p:txEl>
                                              <p:pRg st="4" end="4"/>
                                            </p:txEl>
                                          </p:spTgt>
                                        </p:tgtEl>
                                        <p:attrNameLst>
                                          <p:attrName>style.visibility</p:attrName>
                                        </p:attrNameLst>
                                      </p:cBhvr>
                                      <p:to>
                                        <p:strVal val="visible"/>
                                      </p:to>
                                    </p:set>
                                    <p:anim calcmode="lin" valueType="num">
                                      <p:cBhvr additive="base">
                                        <p:cTn id="3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171">
                                            <p:txEl>
                                              <p:pRg st="5" end="5"/>
                                            </p:txEl>
                                          </p:spTgt>
                                        </p:tgtEl>
                                        <p:attrNameLst>
                                          <p:attrName>style.visibility</p:attrName>
                                        </p:attrNameLst>
                                      </p:cBhvr>
                                      <p:to>
                                        <p:strVal val="visible"/>
                                      </p:to>
                                    </p:set>
                                    <p:anim calcmode="lin" valueType="num">
                                      <p:cBhvr additive="base">
                                        <p:cTn id="37"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a:srcRect/>
          <a:stretch>
            <a:fillRect/>
          </a:stretch>
        </p:blipFill>
        <p:spPr bwMode="auto">
          <a:xfrm>
            <a:off x="1295400" y="0"/>
            <a:ext cx="5995988" cy="6818313"/>
          </a:xfrm>
          <a:prstGeom prst="rect">
            <a:avLst/>
          </a:prstGeom>
          <a:noFill/>
          <a:ln w="12700">
            <a:noFill/>
            <a:miter lim="800000"/>
            <a:headEnd type="none" w="sm" len="sm"/>
            <a:tailEnd type="none" w="sm" len="sm"/>
          </a:ln>
        </p:spPr>
      </p:pic>
      <p:sp>
        <p:nvSpPr>
          <p:cNvPr id="8194" name="Rectangle 2"/>
          <p:cNvSpPr>
            <a:spLocks noGrp="1" noChangeArrowheads="1"/>
          </p:cNvSpPr>
          <p:nvPr>
            <p:ph type="title"/>
          </p:nvPr>
        </p:nvSpPr>
        <p:spPr/>
        <p:txBody>
          <a:bodyPr/>
          <a:lstStyle/>
          <a:p>
            <a:pPr eaLnBrk="1" hangingPunct="1">
              <a:defRPr/>
            </a:pPr>
            <a:r>
              <a:rPr lang="en-US" smtClean="0"/>
              <a:t>Origins of Judaism</a:t>
            </a:r>
          </a:p>
        </p:txBody>
      </p:sp>
      <p:sp>
        <p:nvSpPr>
          <p:cNvPr id="8195" name="Rectangle 3"/>
          <p:cNvSpPr>
            <a:spLocks noGrp="1" noChangeArrowheads="1"/>
          </p:cNvSpPr>
          <p:nvPr>
            <p:ph type="body" idx="1"/>
          </p:nvPr>
        </p:nvSpPr>
        <p:spPr/>
        <p:txBody>
          <a:bodyPr/>
          <a:lstStyle/>
          <a:p>
            <a:pPr eaLnBrk="1" hangingPunct="1">
              <a:lnSpc>
                <a:spcPct val="90000"/>
              </a:lnSpc>
              <a:buFont typeface="Wingdings" pitchFamily="2" charset="2"/>
              <a:buChar char=""/>
              <a:defRPr/>
            </a:pPr>
            <a:r>
              <a:rPr lang="en-US" sz="2800" dirty="0" smtClean="0"/>
              <a:t>Judaism is the oldest of the three religions.</a:t>
            </a:r>
          </a:p>
          <a:p>
            <a:pPr eaLnBrk="1" hangingPunct="1">
              <a:lnSpc>
                <a:spcPct val="90000"/>
              </a:lnSpc>
              <a:buFont typeface="Wingdings" pitchFamily="2" charset="2"/>
              <a:buChar char=""/>
              <a:defRPr/>
            </a:pPr>
            <a:r>
              <a:rPr lang="en-US" sz="2800" dirty="0" smtClean="0"/>
              <a:t>It began as a set of beliefs and laws practiced by ancient Hebrew people in Southwest Asia.</a:t>
            </a:r>
          </a:p>
          <a:p>
            <a:pPr eaLnBrk="1" hangingPunct="1">
              <a:lnSpc>
                <a:spcPct val="90000"/>
              </a:lnSpc>
              <a:buFont typeface="Wingdings" pitchFamily="2" charset="2"/>
              <a:buChar char=""/>
              <a:defRPr/>
            </a:pPr>
            <a:r>
              <a:rPr lang="en-US" sz="2800" dirty="0" smtClean="0"/>
              <a:t>Its book is the Hebrew Bible – aka </a:t>
            </a:r>
            <a:r>
              <a:rPr lang="en-US" sz="2800" dirty="0" smtClean="0">
                <a:solidFill>
                  <a:srgbClr val="FF0000"/>
                </a:solidFill>
                <a:effectLst>
                  <a:outerShdw blurRad="38100" dist="38100" dir="2700000" algn="tl">
                    <a:srgbClr val="000000"/>
                  </a:outerShdw>
                </a:effectLst>
              </a:rPr>
              <a:t>The Torah</a:t>
            </a:r>
            <a:r>
              <a:rPr lang="en-US" sz="2800" dirty="0" smtClean="0"/>
              <a:t>.</a:t>
            </a:r>
          </a:p>
          <a:p>
            <a:pPr eaLnBrk="1" hangingPunct="1">
              <a:lnSpc>
                <a:spcPct val="90000"/>
              </a:lnSpc>
              <a:buFont typeface="Wingdings" pitchFamily="2" charset="2"/>
              <a:buChar char=""/>
              <a:defRPr/>
            </a:pPr>
            <a:r>
              <a:rPr lang="en-US" sz="2800" dirty="0" smtClean="0"/>
              <a:t>Jews believe that one day a human leader will come as a messenger of God and bring about a golden age.</a:t>
            </a:r>
          </a:p>
          <a:p>
            <a:pPr eaLnBrk="1" hangingPunct="1">
              <a:lnSpc>
                <a:spcPct val="90000"/>
              </a:lnSpc>
              <a:buFont typeface="Wingdings" pitchFamily="2" charset="2"/>
              <a:buChar char=""/>
              <a:defRPr/>
            </a:pPr>
            <a:r>
              <a:rPr lang="en-US" sz="2800" dirty="0" smtClean="0"/>
              <a:t>They call this leader the </a:t>
            </a:r>
            <a:r>
              <a:rPr lang="en-US" sz="2800" dirty="0" smtClean="0">
                <a:solidFill>
                  <a:schemeClr val="folHlink"/>
                </a:solidFill>
                <a:effectLst>
                  <a:outerShdw blurRad="38100" dist="38100" dir="2700000" algn="tl">
                    <a:srgbClr val="000000"/>
                  </a:outerShdw>
                </a:effectLst>
              </a:rPr>
              <a:t>messiah</a:t>
            </a:r>
            <a:r>
              <a:rPr lang="en-US" sz="2800" dirty="0" smtClean="0"/>
              <a:t>. In Greek versions of the Bible, messiah is written as </a:t>
            </a:r>
            <a:r>
              <a:rPr lang="en-US" sz="2800" dirty="0" err="1"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christos</a:t>
            </a:r>
            <a:r>
              <a:rPr lang="en-US" sz="2800" dirty="0" smtClean="0"/>
              <a:t>, the anointed one.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8196"/>
                                        </p:tgtEl>
                                        <p:attrNameLst>
                                          <p:attrName>style.visibility</p:attrName>
                                        </p:attrNameLst>
                                      </p:cBhvr>
                                      <p:to>
                                        <p:strVal val="visible"/>
                                      </p:to>
                                    </p:set>
                                    <p:anim to="" calcmode="lin" valueType="num">
                                      <p:cBhvr>
                                        <p:cTn id="7" dur="1" fill="hold"/>
                                        <p:tgtEl>
                                          <p:spTgt spid="819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5" descr="ur-map"/>
          <p:cNvPicPr>
            <a:picLocks noChangeAspect="1" noChangeArrowheads="1"/>
          </p:cNvPicPr>
          <p:nvPr/>
        </p:nvPicPr>
        <p:blipFill>
          <a:blip r:embed="rId2"/>
          <a:srcRect/>
          <a:stretch>
            <a:fillRect/>
          </a:stretch>
        </p:blipFill>
        <p:spPr bwMode="auto">
          <a:xfrm>
            <a:off x="4495800" y="3217863"/>
            <a:ext cx="4648200" cy="3335337"/>
          </a:xfrm>
          <a:prstGeom prst="rect">
            <a:avLst/>
          </a:prstGeom>
          <a:noFill/>
          <a:ln w="9525">
            <a:noFill/>
            <a:miter lim="800000"/>
            <a:headEnd/>
            <a:tailEnd/>
          </a:ln>
        </p:spPr>
      </p:pic>
      <p:sp>
        <p:nvSpPr>
          <p:cNvPr id="9219" name="Rectangle 3"/>
          <p:cNvSpPr>
            <a:spLocks noGrp="1" noChangeArrowheads="1"/>
          </p:cNvSpPr>
          <p:nvPr>
            <p:ph type="body" idx="1"/>
          </p:nvPr>
        </p:nvSpPr>
        <p:spPr>
          <a:xfrm>
            <a:off x="457200" y="-152400"/>
            <a:ext cx="8229600" cy="5943600"/>
          </a:xfrm>
        </p:spPr>
        <p:txBody>
          <a:bodyPr/>
          <a:lstStyle/>
          <a:p>
            <a:pPr eaLnBrk="1" hangingPunct="1">
              <a:lnSpc>
                <a:spcPct val="90000"/>
              </a:lnSpc>
              <a:defRPr/>
            </a:pPr>
            <a:r>
              <a:rPr lang="en-US" dirty="0" smtClean="0"/>
              <a:t>The Bible names </a:t>
            </a:r>
            <a:r>
              <a:rPr lang="en-US" dirty="0" smtClean="0">
                <a:solidFill>
                  <a:srgbClr val="FFFF00"/>
                </a:solidFill>
                <a:effectLst>
                  <a:outerShdw blurRad="38100" dist="38100" dir="2700000" algn="tl">
                    <a:srgbClr val="000000"/>
                  </a:outerShdw>
                </a:effectLst>
              </a:rPr>
              <a:t>Abraham</a:t>
            </a:r>
            <a:r>
              <a:rPr lang="en-US" dirty="0" smtClean="0"/>
              <a:t> as the father of the Jews.</a:t>
            </a:r>
          </a:p>
          <a:p>
            <a:pPr eaLnBrk="1" hangingPunct="1">
              <a:lnSpc>
                <a:spcPct val="90000"/>
              </a:lnSpc>
              <a:defRPr/>
            </a:pPr>
            <a:r>
              <a:rPr lang="en-US" dirty="0" smtClean="0"/>
              <a:t>There is no other evidence of his life.</a:t>
            </a:r>
          </a:p>
          <a:p>
            <a:pPr eaLnBrk="1" hangingPunct="1">
              <a:lnSpc>
                <a:spcPct val="90000"/>
              </a:lnSpc>
              <a:defRPr/>
            </a:pPr>
            <a:r>
              <a:rPr lang="en-US" dirty="0" smtClean="0"/>
              <a:t>Scholars place Abraham living sometime between 2000 and 1500 BCE (BC)</a:t>
            </a:r>
          </a:p>
          <a:p>
            <a:pPr eaLnBrk="1" hangingPunct="1">
              <a:lnSpc>
                <a:spcPct val="90000"/>
              </a:lnSpc>
              <a:defRPr/>
            </a:pPr>
            <a:r>
              <a:rPr lang="en-US" dirty="0" smtClean="0"/>
              <a:t>The Bible states that Abraham was born in </a:t>
            </a:r>
            <a:r>
              <a:rPr lang="en-US"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Ur</a:t>
            </a:r>
            <a:r>
              <a:rPr lang="en-US" dirty="0" smtClean="0"/>
              <a:t>, in present-day Iraq.</a:t>
            </a:r>
          </a:p>
          <a:p>
            <a:pPr eaLnBrk="1" hangingPunct="1">
              <a:lnSpc>
                <a:spcPct val="90000"/>
              </a:lnSpc>
              <a:defRPr/>
            </a:pPr>
            <a:r>
              <a:rPr lang="en-US" dirty="0" smtClean="0"/>
              <a:t>He later moved to 				</a:t>
            </a:r>
            <a:r>
              <a:rPr lang="en-US" dirty="0" smtClean="0">
                <a:solidFill>
                  <a:srgbClr val="FF0000"/>
                </a:solidFill>
                <a:effectLst>
                  <a:outerShdw blurRad="38100" dist="38100" dir="2700000" algn="tl">
                    <a:srgbClr val="000000"/>
                  </a:outerShdw>
                </a:effectLst>
              </a:rPr>
              <a:t>Canaan</a:t>
            </a:r>
            <a:r>
              <a:rPr lang="en-US" dirty="0" smtClean="0"/>
              <a:t>, in 					present-day Israel.</a:t>
            </a:r>
          </a:p>
          <a:p>
            <a:pPr eaLnBrk="1" hangingPunct="1">
              <a:lnSpc>
                <a:spcPct val="90000"/>
              </a:lnSpc>
              <a:defRPr/>
            </a:pPr>
            <a:r>
              <a:rPr lang="en-US" dirty="0" smtClean="0"/>
              <a:t>Jews believe Canaan 					is the Promised 				Land, which God 			promised to 					Abraham and his descendants.</a:t>
            </a:r>
          </a:p>
        </p:txBody>
      </p:sp>
      <p:sp>
        <p:nvSpPr>
          <p:cNvPr id="41988" name="Line 6"/>
          <p:cNvSpPr>
            <a:spLocks noChangeShapeType="1"/>
          </p:cNvSpPr>
          <p:nvPr/>
        </p:nvSpPr>
        <p:spPr bwMode="auto">
          <a:xfrm>
            <a:off x="2971800" y="4114800"/>
            <a:ext cx="2590800" cy="914400"/>
          </a:xfrm>
          <a:prstGeom prst="line">
            <a:avLst/>
          </a:prstGeom>
          <a:noFill/>
          <a:ln w="9525">
            <a:solidFill>
              <a:schemeClr val="tx1"/>
            </a:solidFill>
            <a:round/>
            <a:headEnd/>
            <a:tailEnd type="triangle" w="med" len="med"/>
          </a:ln>
        </p:spPr>
        <p:txBody>
          <a:bodyPr/>
          <a:lstStyle/>
          <a:p>
            <a:endParaRPr lang="en-US"/>
          </a:p>
        </p:txBody>
      </p:sp>
      <p:cxnSp>
        <p:nvCxnSpPr>
          <p:cNvPr id="41989" name="Straight Arrow Connector 5"/>
          <p:cNvCxnSpPr>
            <a:cxnSpLocks noChangeShapeType="1"/>
          </p:cNvCxnSpPr>
          <p:nvPr/>
        </p:nvCxnSpPr>
        <p:spPr bwMode="auto">
          <a:xfrm>
            <a:off x="1295400" y="3200400"/>
            <a:ext cx="6019800" cy="2133600"/>
          </a:xfrm>
          <a:prstGeom prst="straightConnector1">
            <a:avLst/>
          </a:prstGeom>
          <a:noFill/>
          <a:ln w="9525" algn="ctr">
            <a:solidFill>
              <a:srgbClr val="C00000"/>
            </a:solidFill>
            <a:round/>
            <a:headEnd/>
            <a:tailEnd type="arrow" w="med" len="med"/>
          </a:ln>
        </p:spPr>
      </p:cxn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ox(in)">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ox(in)">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Effect transition="in" filter="box(in)">
                                      <p:cBhvr>
                                        <p:cTn id="17" dur="500"/>
                                        <p:tgtEl>
                                          <p:spTgt spid="921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9219">
                                            <p:txEl>
                                              <p:pRg st="3" end="3"/>
                                            </p:txEl>
                                          </p:spTgt>
                                        </p:tgtEl>
                                        <p:attrNameLst>
                                          <p:attrName>style.visibility</p:attrName>
                                        </p:attrNameLst>
                                      </p:cBhvr>
                                      <p:to>
                                        <p:strVal val="visible"/>
                                      </p:to>
                                    </p:set>
                                    <p:animEffect transition="in" filter="box(in)">
                                      <p:cBhvr>
                                        <p:cTn id="22" dur="500"/>
                                        <p:tgtEl>
                                          <p:spTgt spid="921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Effect transition="in" filter="box(in)">
                                      <p:cBhvr>
                                        <p:cTn id="27" dur="500"/>
                                        <p:tgtEl>
                                          <p:spTgt spid="921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9219">
                                            <p:txEl>
                                              <p:pRg st="5" end="5"/>
                                            </p:txEl>
                                          </p:spTgt>
                                        </p:tgtEl>
                                        <p:attrNameLst>
                                          <p:attrName>style.visibility</p:attrName>
                                        </p:attrNameLst>
                                      </p:cBhvr>
                                      <p:to>
                                        <p:strVal val="visible"/>
                                      </p:to>
                                    </p:set>
                                    <p:animEffect transition="in" filter="box(in)">
                                      <p:cBhvr>
                                        <p:cTn id="32" dur="500"/>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8" descr="marmara-1100"/>
          <p:cNvPicPr>
            <a:picLocks noChangeAspect="1" noChangeArrowheads="1"/>
          </p:cNvPicPr>
          <p:nvPr/>
        </p:nvPicPr>
        <p:blipFill>
          <a:blip r:embed="rId2"/>
          <a:srcRect/>
          <a:stretch>
            <a:fillRect/>
          </a:stretch>
        </p:blipFill>
        <p:spPr bwMode="auto">
          <a:xfrm>
            <a:off x="6010275" y="4686300"/>
            <a:ext cx="3133725" cy="2171700"/>
          </a:xfrm>
          <a:prstGeom prst="rect">
            <a:avLst/>
          </a:prstGeom>
          <a:noFill/>
          <a:ln w="9525">
            <a:noFill/>
            <a:miter lim="800000"/>
            <a:headEnd/>
            <a:tailEnd/>
          </a:ln>
        </p:spPr>
      </p:pic>
      <p:pic>
        <p:nvPicPr>
          <p:cNvPr id="5123" name="Picture 6" descr="CB011426"/>
          <p:cNvPicPr>
            <a:picLocks noChangeAspect="1" noChangeArrowheads="1"/>
          </p:cNvPicPr>
          <p:nvPr/>
        </p:nvPicPr>
        <p:blipFill>
          <a:blip r:embed="rId3"/>
          <a:srcRect/>
          <a:stretch>
            <a:fillRect/>
          </a:stretch>
        </p:blipFill>
        <p:spPr bwMode="auto">
          <a:xfrm>
            <a:off x="5334000" y="762000"/>
            <a:ext cx="3810000" cy="3048000"/>
          </a:xfrm>
          <a:prstGeom prst="rect">
            <a:avLst/>
          </a:prstGeom>
          <a:noFill/>
          <a:ln w="9525">
            <a:noFill/>
            <a:miter lim="800000"/>
            <a:headEnd/>
            <a:tailEnd/>
          </a:ln>
        </p:spPr>
      </p:pic>
      <p:sp>
        <p:nvSpPr>
          <p:cNvPr id="43012" name="Rectangle 4"/>
          <p:cNvSpPr>
            <a:spLocks noChangeArrowheads="1"/>
          </p:cNvSpPr>
          <p:nvPr/>
        </p:nvSpPr>
        <p:spPr bwMode="auto">
          <a:xfrm>
            <a:off x="0" y="0"/>
            <a:ext cx="9144000" cy="5632311"/>
          </a:xfrm>
          <a:prstGeom prst="rect">
            <a:avLst/>
          </a:prstGeom>
          <a:noFill/>
          <a:ln w="9525">
            <a:noFill/>
            <a:miter lim="800000"/>
            <a:headEnd/>
            <a:tailEnd/>
          </a:ln>
          <a:effectLst/>
        </p:spPr>
        <p:txBody>
          <a:bodyPr>
            <a:spAutoFit/>
          </a:bodyPr>
          <a:lstStyle/>
          <a:p>
            <a:pPr marL="457200" indent="-457200">
              <a:buFont typeface="Webdings" pitchFamily="18" charset="2"/>
              <a:buChar char="ü"/>
              <a:defRPr/>
            </a:pPr>
            <a:r>
              <a:rPr lang="en-US" sz="2400" dirty="0"/>
              <a:t>Most of the Arabian Peninsula is made up of the </a:t>
            </a:r>
            <a:r>
              <a:rPr lang="en-US" sz="2400" dirty="0">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Arabian Desert</a:t>
            </a:r>
          </a:p>
          <a:p>
            <a:pPr marL="457200" indent="-457200">
              <a:buFont typeface="Webdings" pitchFamily="18" charset="2"/>
              <a:buChar char="ü"/>
              <a:defRPr/>
            </a:pPr>
            <a:r>
              <a:rPr lang="en-US" sz="2400" dirty="0" smtClean="0"/>
              <a:t>Water </a:t>
            </a:r>
            <a:r>
              <a:rPr lang="en-US" sz="2400" dirty="0"/>
              <a:t>is very hard to find and is </a:t>
            </a:r>
            <a:endParaRPr lang="en-US" sz="2400" dirty="0" smtClean="0"/>
          </a:p>
          <a:p>
            <a:pPr marL="457200" indent="-457200">
              <a:defRPr/>
            </a:pPr>
            <a:r>
              <a:rPr lang="en-US" sz="2400" dirty="0"/>
              <a:t> </a:t>
            </a:r>
            <a:r>
              <a:rPr lang="en-US" sz="2400" dirty="0" smtClean="0"/>
              <a:t>    very </a:t>
            </a:r>
            <a:r>
              <a:rPr lang="en-US" sz="2400" dirty="0"/>
              <a:t>valuable.</a:t>
            </a:r>
            <a:endParaRPr lang="en-US" sz="2400" dirty="0"/>
          </a:p>
          <a:p>
            <a:pPr marL="457200" indent="-457200">
              <a:buFont typeface="Webdings" pitchFamily="18" charset="2"/>
              <a:buChar char="ü"/>
              <a:defRPr/>
            </a:pPr>
            <a:r>
              <a:rPr lang="en-US" sz="2400" dirty="0" smtClean="0">
                <a:solidFill>
                  <a:srgbClr val="FFFF00"/>
                </a:solidFill>
              </a:rPr>
              <a:t>The </a:t>
            </a:r>
            <a:r>
              <a:rPr lang="en-US" sz="2400" dirty="0">
                <a:solidFill>
                  <a:srgbClr val="FFFF00"/>
                </a:solidFill>
              </a:rPr>
              <a:t>most fertile land in the Middle </a:t>
            </a:r>
            <a:endParaRPr lang="en-US" sz="2400" dirty="0" smtClean="0">
              <a:solidFill>
                <a:srgbClr val="FFFF00"/>
              </a:solidFill>
            </a:endParaRPr>
          </a:p>
          <a:p>
            <a:pPr marL="457200" indent="-457200">
              <a:defRPr/>
            </a:pPr>
            <a:r>
              <a:rPr lang="en-US" sz="2400" dirty="0">
                <a:solidFill>
                  <a:srgbClr val="FFFF00"/>
                </a:solidFill>
              </a:rPr>
              <a:t> </a:t>
            </a:r>
            <a:r>
              <a:rPr lang="en-US" sz="2400" dirty="0" smtClean="0">
                <a:solidFill>
                  <a:srgbClr val="FFFF00"/>
                </a:solidFill>
              </a:rPr>
              <a:t>     East is </a:t>
            </a:r>
            <a:r>
              <a:rPr lang="en-US" sz="2400" dirty="0">
                <a:solidFill>
                  <a:srgbClr val="FFFF00"/>
                </a:solidFill>
              </a:rPr>
              <a:t>found along the Tigris and 			</a:t>
            </a:r>
            <a:r>
              <a:rPr lang="en-US" sz="2400" dirty="0" smtClean="0">
                <a:solidFill>
                  <a:srgbClr val="FFFF00"/>
                </a:solidFill>
              </a:rPr>
              <a:t>      Euphrates </a:t>
            </a:r>
            <a:r>
              <a:rPr lang="en-US" sz="2400" dirty="0">
                <a:solidFill>
                  <a:srgbClr val="FFFF00"/>
                </a:solidFill>
              </a:rPr>
              <a:t>River in modern Iraq.</a:t>
            </a:r>
          </a:p>
          <a:p>
            <a:pPr marL="457200" indent="-457200">
              <a:buFont typeface="Webdings" pitchFamily="18" charset="2"/>
              <a:buChar char="ü"/>
              <a:defRPr/>
            </a:pPr>
            <a:r>
              <a:rPr lang="en-US" sz="2400" dirty="0"/>
              <a:t>The Middle East is home to some </a:t>
            </a:r>
            <a:endParaRPr lang="en-US" sz="2400" dirty="0" smtClean="0"/>
          </a:p>
          <a:p>
            <a:pPr marL="457200" indent="-457200">
              <a:defRPr/>
            </a:pPr>
            <a:r>
              <a:rPr lang="en-US" sz="2400" dirty="0"/>
              <a:t> </a:t>
            </a:r>
            <a:r>
              <a:rPr lang="en-US" sz="2400" dirty="0" smtClean="0"/>
              <a:t>     of </a:t>
            </a:r>
            <a:r>
              <a:rPr lang="en-US" sz="2400" dirty="0"/>
              <a:t>the worlds earliest </a:t>
            </a:r>
            <a:r>
              <a:rPr lang="en-US" sz="2400" dirty="0" smtClean="0"/>
              <a:t>civilizations</a:t>
            </a:r>
            <a:r>
              <a:rPr lang="en-US" sz="2400" dirty="0"/>
              <a:t>.</a:t>
            </a:r>
            <a:endParaRPr lang="en-US" sz="2400" dirty="0"/>
          </a:p>
          <a:p>
            <a:pPr marL="457200" indent="-457200">
              <a:buFont typeface="Webdings" pitchFamily="18" charset="2"/>
              <a:buChar char="ü"/>
              <a:defRPr/>
            </a:pPr>
            <a:r>
              <a:rPr lang="en-US" sz="2400" dirty="0"/>
              <a:t>Europe and Asia meet at Istanbul, Turkey, 			which is located on both sides of the 			Bosporus strait.</a:t>
            </a:r>
          </a:p>
          <a:p>
            <a:pPr marL="457200" indent="-457200">
              <a:buFont typeface="Webdings" pitchFamily="18" charset="2"/>
              <a:buChar char="ü"/>
              <a:defRPr/>
            </a:pPr>
            <a:r>
              <a:rPr lang="en-US" sz="2400" dirty="0">
                <a:solidFill>
                  <a:srgbClr val="FFFF00"/>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Strait</a:t>
            </a:r>
            <a:r>
              <a:rPr lang="en-US" sz="2400" dirty="0">
                <a:solidFill>
                  <a:srgbClr val="FFFF00"/>
                </a:solidFill>
              </a:rPr>
              <a:t> – a narrow channel connecting two 				bodies of water</a:t>
            </a:r>
          </a:p>
          <a:p>
            <a:pPr>
              <a:buFontTx/>
              <a:buChar char="•"/>
              <a:defRPr/>
            </a:pPr>
            <a:endParaRPr lang="en-US" sz="2400" dirty="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2">
                                            <p:txEl>
                                              <p:pRg st="0" end="0"/>
                                            </p:txEl>
                                          </p:spTgt>
                                        </p:tgtEl>
                                        <p:attrNameLst>
                                          <p:attrName>style.visibility</p:attrName>
                                        </p:attrNameLst>
                                      </p:cBhvr>
                                      <p:to>
                                        <p:strVal val="visible"/>
                                      </p:to>
                                    </p:set>
                                    <p:animEffect transition="in" filter="blinds(horizontal)">
                                      <p:cBhvr>
                                        <p:cTn id="7" dur="500"/>
                                        <p:tgtEl>
                                          <p:spTgt spid="430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3012">
                                            <p:txEl>
                                              <p:pRg st="1" end="1"/>
                                            </p:txEl>
                                          </p:spTgt>
                                        </p:tgtEl>
                                        <p:attrNameLst>
                                          <p:attrName>style.visibility</p:attrName>
                                        </p:attrNameLst>
                                      </p:cBhvr>
                                      <p:to>
                                        <p:strVal val="visible"/>
                                      </p:to>
                                    </p:set>
                                    <p:animEffect transition="in" filter="blinds(horizontal)">
                                      <p:cBhvr>
                                        <p:cTn id="12" dur="500"/>
                                        <p:tgtEl>
                                          <p:spTgt spid="430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3012">
                                            <p:txEl>
                                              <p:pRg st="2" end="2"/>
                                            </p:txEl>
                                          </p:spTgt>
                                        </p:tgtEl>
                                        <p:attrNameLst>
                                          <p:attrName>style.visibility</p:attrName>
                                        </p:attrNameLst>
                                      </p:cBhvr>
                                      <p:to>
                                        <p:strVal val="visible"/>
                                      </p:to>
                                    </p:set>
                                    <p:animEffect transition="in" filter="blinds(horizontal)">
                                      <p:cBhvr>
                                        <p:cTn id="17" dur="500"/>
                                        <p:tgtEl>
                                          <p:spTgt spid="4301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3012">
                                            <p:txEl>
                                              <p:pRg st="3" end="3"/>
                                            </p:txEl>
                                          </p:spTgt>
                                        </p:tgtEl>
                                        <p:attrNameLst>
                                          <p:attrName>style.visibility</p:attrName>
                                        </p:attrNameLst>
                                      </p:cBhvr>
                                      <p:to>
                                        <p:strVal val="visible"/>
                                      </p:to>
                                    </p:set>
                                    <p:animEffect transition="in" filter="blinds(horizontal)">
                                      <p:cBhvr>
                                        <p:cTn id="22" dur="500"/>
                                        <p:tgtEl>
                                          <p:spTgt spid="4301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3012">
                                            <p:txEl>
                                              <p:pRg st="4" end="4"/>
                                            </p:txEl>
                                          </p:spTgt>
                                        </p:tgtEl>
                                        <p:attrNameLst>
                                          <p:attrName>style.visibility</p:attrName>
                                        </p:attrNameLst>
                                      </p:cBhvr>
                                      <p:to>
                                        <p:strVal val="visible"/>
                                      </p:to>
                                    </p:set>
                                    <p:animEffect transition="in" filter="blinds(horizontal)">
                                      <p:cBhvr>
                                        <p:cTn id="27" dur="500"/>
                                        <p:tgtEl>
                                          <p:spTgt spid="4301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43012">
                                            <p:txEl>
                                              <p:pRg st="5" end="5"/>
                                            </p:txEl>
                                          </p:spTgt>
                                        </p:tgtEl>
                                        <p:attrNameLst>
                                          <p:attrName>style.visibility</p:attrName>
                                        </p:attrNameLst>
                                      </p:cBhvr>
                                      <p:to>
                                        <p:strVal val="visible"/>
                                      </p:to>
                                    </p:set>
                                    <p:animEffect transition="in" filter="blinds(horizontal)">
                                      <p:cBhvr>
                                        <p:cTn id="32" dur="500"/>
                                        <p:tgtEl>
                                          <p:spTgt spid="4301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43012">
                                            <p:txEl>
                                              <p:pRg st="6" end="6"/>
                                            </p:txEl>
                                          </p:spTgt>
                                        </p:tgtEl>
                                        <p:attrNameLst>
                                          <p:attrName>style.visibility</p:attrName>
                                        </p:attrNameLst>
                                      </p:cBhvr>
                                      <p:to>
                                        <p:strVal val="visible"/>
                                      </p:to>
                                    </p:set>
                                    <p:animEffect transition="in" filter="blinds(horizontal)">
                                      <p:cBhvr>
                                        <p:cTn id="37" dur="500"/>
                                        <p:tgtEl>
                                          <p:spTgt spid="4301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3012">
                                            <p:txEl>
                                              <p:pRg st="7" end="7"/>
                                            </p:txEl>
                                          </p:spTgt>
                                        </p:tgtEl>
                                        <p:attrNameLst>
                                          <p:attrName>style.visibility</p:attrName>
                                        </p:attrNameLst>
                                      </p:cBhvr>
                                      <p:to>
                                        <p:strVal val="visible"/>
                                      </p:to>
                                    </p:set>
                                    <p:animEffect transition="in" filter="blinds(horizontal)">
                                      <p:cBhvr>
                                        <p:cTn id="42" dur="500"/>
                                        <p:tgtEl>
                                          <p:spTgt spid="4301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43012">
                                            <p:txEl>
                                              <p:pRg st="8" end="8"/>
                                            </p:txEl>
                                          </p:spTgt>
                                        </p:tgtEl>
                                        <p:attrNameLst>
                                          <p:attrName>style.visibility</p:attrName>
                                        </p:attrNameLst>
                                      </p:cBhvr>
                                      <p:to>
                                        <p:strVal val="visible"/>
                                      </p:to>
                                    </p:set>
                                    <p:animEffect transition="in" filter="blinds(horizontal)">
                                      <p:cBhvr>
                                        <p:cTn id="47" dur="500"/>
                                        <p:tgtEl>
                                          <p:spTgt spid="4301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p:cNvPicPr>
            <a:picLocks noChangeAspect="1" noChangeArrowheads="1"/>
          </p:cNvPicPr>
          <p:nvPr/>
        </p:nvPicPr>
        <p:blipFill>
          <a:blip r:embed="rId2">
            <a:lum contrast="-66000"/>
          </a:blip>
          <a:srcRect/>
          <a:stretch>
            <a:fillRect/>
          </a:stretch>
        </p:blipFill>
        <p:spPr bwMode="auto">
          <a:xfrm>
            <a:off x="5102225" y="0"/>
            <a:ext cx="4041775" cy="6858000"/>
          </a:xfrm>
          <a:prstGeom prst="rect">
            <a:avLst/>
          </a:prstGeom>
          <a:noFill/>
          <a:ln w="12700">
            <a:noFill/>
            <a:miter lim="800000"/>
            <a:headEnd type="none" w="sm" len="sm"/>
            <a:tailEnd type="none" w="sm" len="sm"/>
          </a:ln>
        </p:spPr>
      </p:pic>
      <p:sp>
        <p:nvSpPr>
          <p:cNvPr id="10243" name="Rectangle 3"/>
          <p:cNvSpPr>
            <a:spLocks noGrp="1" noChangeArrowheads="1"/>
          </p:cNvSpPr>
          <p:nvPr>
            <p:ph type="body" idx="1"/>
          </p:nvPr>
        </p:nvSpPr>
        <p:spPr>
          <a:xfrm>
            <a:off x="457200" y="228600"/>
            <a:ext cx="8229600" cy="5867400"/>
          </a:xfrm>
        </p:spPr>
        <p:txBody>
          <a:bodyPr/>
          <a:lstStyle/>
          <a:p>
            <a:pPr eaLnBrk="1" hangingPunct="1">
              <a:lnSpc>
                <a:spcPct val="80000"/>
              </a:lnSpc>
              <a:defRPr/>
            </a:pPr>
            <a:r>
              <a:rPr lang="en-US" sz="2800" dirty="0" smtClean="0"/>
              <a:t>It was said that Abraham’s grandson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Jacob</a:t>
            </a:r>
            <a:r>
              <a:rPr lang="en-US" sz="2800" dirty="0" smtClean="0"/>
              <a:t> had 12 sons.</a:t>
            </a:r>
          </a:p>
          <a:p>
            <a:pPr eaLnBrk="1" hangingPunct="1">
              <a:lnSpc>
                <a:spcPct val="80000"/>
              </a:lnSpc>
              <a:defRPr/>
            </a:pPr>
            <a:r>
              <a:rPr lang="en-US" sz="2800" dirty="0" smtClean="0"/>
              <a:t>The twelve tribes of Israel began with Jacob's sons. </a:t>
            </a:r>
          </a:p>
          <a:p>
            <a:pPr eaLnBrk="1" hangingPunct="1">
              <a:lnSpc>
                <a:spcPct val="80000"/>
              </a:lnSpc>
              <a:defRPr/>
            </a:pPr>
            <a:r>
              <a:rPr lang="en-US" sz="2800" dirty="0" smtClean="0"/>
              <a:t>Jacob was later called Israel, and his descendants are called </a:t>
            </a:r>
            <a:r>
              <a:rPr lang="en-US" sz="2800" dirty="0" smtClean="0">
                <a:solidFill>
                  <a:srgbClr val="FF0000"/>
                </a:solidFill>
                <a:effectLst>
                  <a:outerShdw blurRad="38100" dist="38100" dir="2700000" algn="tl">
                    <a:srgbClr val="000000"/>
                  </a:outerShdw>
                </a:effectLst>
              </a:rPr>
              <a:t>Israelites</a:t>
            </a:r>
            <a:r>
              <a:rPr lang="en-US" sz="2800" dirty="0" smtClean="0"/>
              <a:t>.</a:t>
            </a:r>
          </a:p>
          <a:p>
            <a:pPr eaLnBrk="1" hangingPunct="1">
              <a:lnSpc>
                <a:spcPct val="80000"/>
              </a:lnSpc>
              <a:defRPr/>
            </a:pP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Sabbath</a:t>
            </a:r>
            <a:r>
              <a:rPr lang="en-US" sz="2800" dirty="0" smtClean="0"/>
              <a:t> – The seventh day of the week, Saturday, observed by Jews as a day of worship and rest</a:t>
            </a:r>
          </a:p>
          <a:p>
            <a:pPr eaLnBrk="1" hangingPunct="1">
              <a:lnSpc>
                <a:spcPct val="80000"/>
              </a:lnSpc>
              <a:defRPr/>
            </a:pPr>
            <a:r>
              <a:rPr lang="en-US" sz="2800" dirty="0" smtClean="0">
                <a:solidFill>
                  <a:srgbClr val="FFFF00"/>
                </a:solidFill>
                <a:effectLst>
                  <a:outerShdw blurRad="38100" dist="38100" dir="2700000" algn="tl">
                    <a:srgbClr val="000000"/>
                  </a:outerShdw>
                </a:effectLst>
              </a:rPr>
              <a:t>Kosher</a:t>
            </a:r>
            <a:r>
              <a:rPr lang="en-US" sz="2800" dirty="0" smtClean="0"/>
              <a:t> – fit to be eaten, according to Jewish dietary laws</a:t>
            </a:r>
          </a:p>
          <a:p>
            <a:pPr eaLnBrk="1" hangingPunct="1">
              <a:lnSpc>
                <a:spcPct val="80000"/>
              </a:lnSpc>
              <a:defRPr/>
            </a:pP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Passover</a:t>
            </a:r>
            <a:r>
              <a:rPr lang="en-US" sz="2800" dirty="0" smtClean="0"/>
              <a:t> – Jewish festival marking the flight or Exodus of the Israelites from Egypt</a:t>
            </a:r>
          </a:p>
          <a:p>
            <a:pPr eaLnBrk="1" hangingPunct="1">
              <a:lnSpc>
                <a:spcPct val="80000"/>
              </a:lnSpc>
              <a:defRPr/>
            </a:pPr>
            <a:r>
              <a:rPr lang="en-US" sz="2800" dirty="0" smtClean="0">
                <a:solidFill>
                  <a:schemeClr val="folHlink"/>
                </a:solidFill>
                <a:effectLst>
                  <a:outerShdw blurRad="38100" dist="38100" dir="2700000" algn="tl">
                    <a:srgbClr val="000000"/>
                  </a:outerShdw>
                </a:effectLst>
              </a:rPr>
              <a:t>Rabbi </a:t>
            </a:r>
            <a:r>
              <a:rPr lang="en-US" sz="2800" dirty="0" smtClean="0"/>
              <a:t>– teacher of Jewish law; spiritual head of a congregation</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10244"/>
                                        </p:tgtEl>
                                        <p:attrNameLst>
                                          <p:attrName>style.visibility</p:attrName>
                                        </p:attrNameLst>
                                      </p:cBhvr>
                                      <p:to>
                                        <p:strVal val="visible"/>
                                      </p:to>
                                    </p:set>
                                    <p:anim to="" calcmode="lin" valueType="num">
                                      <p:cBhvr>
                                        <p:cTn id="7" dur="1" fill="hold"/>
                                        <p:tgtEl>
                                          <p:spTgt spid="1024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0243">
                                            <p:txEl>
                                              <p:pRg st="0" end="0"/>
                                            </p:txEl>
                                          </p:spTgt>
                                        </p:tgtEl>
                                        <p:attrNameLst>
                                          <p:attrName>style.visibility</p:attrName>
                                        </p:attrNameLst>
                                      </p:cBhvr>
                                      <p:to>
                                        <p:strVal val="visible"/>
                                      </p:to>
                                    </p:set>
                                    <p:animEffect transition="in" filter="circle(in)">
                                      <p:cBhvr>
                                        <p:cTn id="12" dur="2000"/>
                                        <p:tgtEl>
                                          <p:spTgt spid="1024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243">
                                            <p:txEl>
                                              <p:pRg st="1" end="1"/>
                                            </p:txEl>
                                          </p:spTgt>
                                        </p:tgtEl>
                                        <p:attrNameLst>
                                          <p:attrName>style.visibility</p:attrName>
                                        </p:attrNameLst>
                                      </p:cBhvr>
                                      <p:to>
                                        <p:strVal val="visible"/>
                                      </p:to>
                                    </p:set>
                                    <p:animEffect transition="in" filter="circle(in)">
                                      <p:cBhvr>
                                        <p:cTn id="17" dur="2000"/>
                                        <p:tgtEl>
                                          <p:spTgt spid="1024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0243">
                                            <p:txEl>
                                              <p:pRg st="2" end="2"/>
                                            </p:txEl>
                                          </p:spTgt>
                                        </p:tgtEl>
                                        <p:attrNameLst>
                                          <p:attrName>style.visibility</p:attrName>
                                        </p:attrNameLst>
                                      </p:cBhvr>
                                      <p:to>
                                        <p:strVal val="visible"/>
                                      </p:to>
                                    </p:set>
                                    <p:animEffect transition="in" filter="circle(in)">
                                      <p:cBhvr>
                                        <p:cTn id="22" dur="2000"/>
                                        <p:tgtEl>
                                          <p:spTgt spid="1024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0243">
                                            <p:txEl>
                                              <p:pRg st="3" end="3"/>
                                            </p:txEl>
                                          </p:spTgt>
                                        </p:tgtEl>
                                        <p:attrNameLst>
                                          <p:attrName>style.visibility</p:attrName>
                                        </p:attrNameLst>
                                      </p:cBhvr>
                                      <p:to>
                                        <p:strVal val="visible"/>
                                      </p:to>
                                    </p:set>
                                    <p:animEffect transition="in" filter="circle(in)">
                                      <p:cBhvr>
                                        <p:cTn id="27" dur="2000"/>
                                        <p:tgtEl>
                                          <p:spTgt spid="1024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10243">
                                            <p:txEl>
                                              <p:pRg st="4" end="4"/>
                                            </p:txEl>
                                          </p:spTgt>
                                        </p:tgtEl>
                                        <p:attrNameLst>
                                          <p:attrName>style.visibility</p:attrName>
                                        </p:attrNameLst>
                                      </p:cBhvr>
                                      <p:to>
                                        <p:strVal val="visible"/>
                                      </p:to>
                                    </p:set>
                                    <p:animEffect transition="in" filter="circle(in)">
                                      <p:cBhvr>
                                        <p:cTn id="32" dur="2000"/>
                                        <p:tgtEl>
                                          <p:spTgt spid="1024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0243">
                                            <p:txEl>
                                              <p:pRg st="5" end="5"/>
                                            </p:txEl>
                                          </p:spTgt>
                                        </p:tgtEl>
                                        <p:attrNameLst>
                                          <p:attrName>style.visibility</p:attrName>
                                        </p:attrNameLst>
                                      </p:cBhvr>
                                      <p:to>
                                        <p:strVal val="visible"/>
                                      </p:to>
                                    </p:set>
                                    <p:animEffect transition="in" filter="circle(in)">
                                      <p:cBhvr>
                                        <p:cTn id="37" dur="2000"/>
                                        <p:tgtEl>
                                          <p:spTgt spid="1024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10243">
                                            <p:txEl>
                                              <p:pRg st="6" end="6"/>
                                            </p:txEl>
                                          </p:spTgt>
                                        </p:tgtEl>
                                        <p:attrNameLst>
                                          <p:attrName>style.visibility</p:attrName>
                                        </p:attrNameLst>
                                      </p:cBhvr>
                                      <p:to>
                                        <p:strVal val="visible"/>
                                      </p:to>
                                    </p:set>
                                    <p:animEffect transition="in" filter="circle(in)">
                                      <p:cBhvr>
                                        <p:cTn id="42" dur="2000"/>
                                        <p:tgtEl>
                                          <p:spTgt spid="1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ChangeArrowheads="1"/>
          </p:cNvSpPr>
          <p:nvPr/>
        </p:nvSpPr>
        <p:spPr bwMode="auto">
          <a:xfrm>
            <a:off x="0" y="0"/>
            <a:ext cx="9144000" cy="5694363"/>
          </a:xfrm>
          <a:prstGeom prst="rect">
            <a:avLst/>
          </a:prstGeom>
          <a:noFill/>
          <a:ln w="9525">
            <a:noFill/>
            <a:miter lim="800000"/>
            <a:headEnd/>
            <a:tailEnd/>
          </a:ln>
          <a:effectLst/>
        </p:spPr>
        <p:txBody>
          <a:bodyPr>
            <a:spAutoFit/>
          </a:bodyPr>
          <a:lstStyle/>
          <a:p>
            <a:pPr>
              <a:buFont typeface="Wingdings" pitchFamily="2" charset="2"/>
              <a:buChar char="Y"/>
              <a:defRPr/>
            </a:pPr>
            <a:r>
              <a:rPr lang="en-US" sz="2800" dirty="0"/>
              <a:t>they were the first religion to be </a:t>
            </a:r>
            <a:r>
              <a:rPr lang="en-US" sz="2800" dirty="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monotheistic</a:t>
            </a:r>
            <a:r>
              <a:rPr lang="en-US" sz="2800" dirty="0"/>
              <a:t> and it is 	</a:t>
            </a:r>
            <a:r>
              <a:rPr lang="en-US" sz="2800" dirty="0"/>
              <a:t>one of the </a:t>
            </a:r>
            <a:r>
              <a:rPr lang="en-US" sz="2800" dirty="0"/>
              <a:t>worlds oldest religion</a:t>
            </a:r>
          </a:p>
          <a:p>
            <a:pPr>
              <a:buFont typeface="Wingdings" pitchFamily="2" charset="2"/>
              <a:buChar char="Y"/>
              <a:defRPr/>
            </a:pPr>
            <a:r>
              <a:rPr lang="en-US" sz="2800" dirty="0"/>
              <a:t>their holy book is the first five books of the Bible, which	 they call the </a:t>
            </a:r>
            <a:r>
              <a:rPr lang="en-US" sz="2800" dirty="0">
                <a:solidFill>
                  <a:srgbClr val="FF3300"/>
                </a:solidFill>
              </a:rPr>
              <a:t>Torah</a:t>
            </a:r>
            <a:r>
              <a:rPr lang="en-US" sz="2800" dirty="0"/>
              <a:t>  - this is what Moses delivered 	to the Israelites	from God</a:t>
            </a:r>
          </a:p>
          <a:p>
            <a:pPr>
              <a:buFont typeface="Wingdings" pitchFamily="2" charset="2"/>
              <a:buChar char="Y"/>
              <a:defRPr/>
            </a:pPr>
            <a:r>
              <a:rPr lang="en-US" sz="2800" dirty="0"/>
              <a:t>The rest of the Jewish bible – the Christian Old 		Testament – are the 					writings of prophets</a:t>
            </a:r>
          </a:p>
          <a:p>
            <a:pPr>
              <a:buFont typeface="Wingdings" pitchFamily="2" charset="2"/>
              <a:buChar char="Y"/>
              <a:defRPr/>
            </a:pPr>
            <a:r>
              <a:rPr lang="en-US" sz="2800" dirty="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Prophet</a:t>
            </a:r>
            <a:r>
              <a:rPr lang="en-US" sz="2800" dirty="0"/>
              <a:t> – a person thought 					to be inspired by 	God</a:t>
            </a:r>
          </a:p>
          <a:p>
            <a:pPr>
              <a:buFont typeface="Wingdings" pitchFamily="2" charset="2"/>
              <a:buChar char="Y"/>
              <a:defRPr/>
            </a:pPr>
            <a:r>
              <a:rPr lang="en-US" sz="2800" dirty="0"/>
              <a:t>More writings on Jewish law, history, and 			folklore are collected in						 the </a:t>
            </a:r>
            <a:r>
              <a:rPr lang="en-US" sz="2800" spc="300" dirty="0">
                <a:solidFill>
                  <a:srgbClr val="7030A0"/>
                </a:solidFill>
                <a:effectLst>
                  <a:outerShdw blurRad="38100" dist="38100" dir="2700000" algn="tl">
                    <a:srgbClr val="000000">
                      <a:alpha val="43137"/>
                    </a:srgbClr>
                  </a:outerShdw>
                </a:effectLst>
              </a:rPr>
              <a:t>Talmud</a:t>
            </a:r>
          </a:p>
        </p:txBody>
      </p:sp>
      <p:pic>
        <p:nvPicPr>
          <p:cNvPr id="44035" name="Picture 5" descr="http://www.gaychristian101.com/images/TorahScroll.jpg"/>
          <p:cNvPicPr>
            <a:picLocks noChangeAspect="1" noChangeArrowheads="1"/>
          </p:cNvPicPr>
          <p:nvPr/>
        </p:nvPicPr>
        <p:blipFill>
          <a:blip r:embed="rId2"/>
          <a:srcRect/>
          <a:stretch>
            <a:fillRect/>
          </a:stretch>
        </p:blipFill>
        <p:spPr bwMode="auto">
          <a:xfrm>
            <a:off x="4857750" y="2800350"/>
            <a:ext cx="4286250" cy="405765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813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813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813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813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813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secdtemp"/>
          <p:cNvPicPr>
            <a:picLocks noChangeAspect="1" noChangeArrowheads="1"/>
          </p:cNvPicPr>
          <p:nvPr/>
        </p:nvPicPr>
        <p:blipFill>
          <a:blip r:embed="rId2">
            <a:lum bright="-30000"/>
          </a:blip>
          <a:srcRect/>
          <a:stretch>
            <a:fillRect/>
          </a:stretch>
        </p:blipFill>
        <p:spPr bwMode="auto">
          <a:xfrm>
            <a:off x="4800600" y="3094038"/>
            <a:ext cx="4343400" cy="3763962"/>
          </a:xfrm>
          <a:prstGeom prst="rect">
            <a:avLst/>
          </a:prstGeom>
          <a:noFill/>
          <a:ln w="9525">
            <a:noFill/>
            <a:miter lim="800000"/>
            <a:headEnd/>
            <a:tailEnd/>
          </a:ln>
        </p:spPr>
      </p:pic>
      <p:sp>
        <p:nvSpPr>
          <p:cNvPr id="11267" name="Rectangle 3"/>
          <p:cNvSpPr>
            <a:spLocks noGrp="1" noChangeArrowheads="1"/>
          </p:cNvSpPr>
          <p:nvPr>
            <p:ph type="body" idx="1"/>
          </p:nvPr>
        </p:nvSpPr>
        <p:spPr>
          <a:xfrm>
            <a:off x="457200" y="228600"/>
            <a:ext cx="8229600" cy="5867400"/>
          </a:xfrm>
        </p:spPr>
        <p:txBody>
          <a:bodyPr/>
          <a:lstStyle/>
          <a:p>
            <a:pPr eaLnBrk="1" hangingPunct="1">
              <a:lnSpc>
                <a:spcPct val="90000"/>
              </a:lnSpc>
              <a:buFont typeface="Wingdings" pitchFamily="2" charset="2"/>
              <a:buChar char="Y"/>
              <a:defRPr/>
            </a:pPr>
            <a:r>
              <a:rPr lang="en-US" dirty="0" smtClean="0"/>
              <a:t>According to the Bible, the First Temple for Jewish worship was built around 900-1000 BCE and destroyed by Babylonians in 586 BCE.</a:t>
            </a:r>
          </a:p>
          <a:p>
            <a:pPr eaLnBrk="1" hangingPunct="1">
              <a:lnSpc>
                <a:spcPct val="90000"/>
              </a:lnSpc>
              <a:buFont typeface="Wingdings" pitchFamily="2" charset="2"/>
              <a:buChar char="Y"/>
              <a:defRPr/>
            </a:pPr>
            <a:r>
              <a:rPr lang="en-US" dirty="0" smtClean="0"/>
              <a:t>The Jews were then sent out of Canaan, but returned after 50 years in exile.</a:t>
            </a:r>
          </a:p>
          <a:p>
            <a:pPr eaLnBrk="1" hangingPunct="1">
              <a:lnSpc>
                <a:spcPct val="90000"/>
              </a:lnSpc>
              <a:buFont typeface="Wingdings" pitchFamily="2" charset="2"/>
              <a:buChar char="Y"/>
              <a:defRPr/>
            </a:pPr>
            <a:r>
              <a:rPr lang="en-US" dirty="0" smtClean="0"/>
              <a:t>A </a:t>
            </a:r>
            <a:r>
              <a:rPr lang="en-US"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Diaspora</a:t>
            </a:r>
            <a:r>
              <a:rPr lang="en-US" dirty="0" smtClean="0"/>
              <a:t> occurs when a group of people leave their homeland and move to many different locations separately.</a:t>
            </a:r>
          </a:p>
          <a:p>
            <a:pPr eaLnBrk="1" hangingPunct="1">
              <a:lnSpc>
                <a:spcPct val="90000"/>
              </a:lnSpc>
              <a:buFont typeface="Wingdings" pitchFamily="2" charset="2"/>
              <a:buChar char="Y"/>
              <a:defRPr/>
            </a:pPr>
            <a:r>
              <a:rPr lang="en-US" dirty="0" smtClean="0"/>
              <a:t>All of the world’s Jewish communities today that do not live in present-day Israel are part of the </a:t>
            </a:r>
            <a:r>
              <a:rPr lang="en-US" dirty="0" smtClean="0">
                <a:solidFill>
                  <a:schemeClr val="accent4">
                    <a:lumMod val="10000"/>
                  </a:schemeClr>
                </a:solidFill>
                <a:effectLst>
                  <a:outerShdw blurRad="38100" dist="38100" dir="2700000" algn="tl">
                    <a:srgbClr val="000000">
                      <a:alpha val="43137"/>
                    </a:srgbClr>
                  </a:outerShdw>
                </a:effectLst>
              </a:rPr>
              <a:t>Jewish Diaspora</a:t>
            </a:r>
            <a:r>
              <a:rPr lang="en-US" dirty="0" smtClean="0"/>
              <a:t>.</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slide(fromBottom)">
                                      <p:cBhvr>
                                        <p:cTn id="7" dur="5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slide(fromBottom)">
                                      <p:cBhvr>
                                        <p:cTn id="12" dur="500"/>
                                        <p:tgtEl>
                                          <p:spTgt spid="11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Effect transition="in" filter="slide(fromBottom)">
                                      <p:cBhvr>
                                        <p:cTn id="17" dur="500"/>
                                        <p:tgtEl>
                                          <p:spTgt spid="11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267">
                                            <p:txEl>
                                              <p:pRg st="3" end="3"/>
                                            </p:txEl>
                                          </p:spTgt>
                                        </p:tgtEl>
                                        <p:attrNameLst>
                                          <p:attrName>style.visibility</p:attrName>
                                        </p:attrNameLst>
                                      </p:cBhvr>
                                      <p:to>
                                        <p:strVal val="visible"/>
                                      </p:to>
                                    </p:set>
                                    <p:animEffect transition="in" filter="slide(fromBottom)">
                                      <p:cBhvr>
                                        <p:cTn id="22" dur="500"/>
                                        <p:tgtEl>
                                          <p:spTgt spid="112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5" descr="western_wall"/>
          <p:cNvPicPr>
            <a:picLocks noChangeAspect="1" noChangeArrowheads="1"/>
          </p:cNvPicPr>
          <p:nvPr/>
        </p:nvPicPr>
        <p:blipFill>
          <a:blip r:embed="rId2"/>
          <a:srcRect/>
          <a:stretch>
            <a:fillRect/>
          </a:stretch>
        </p:blipFill>
        <p:spPr bwMode="auto">
          <a:xfrm>
            <a:off x="4114800" y="0"/>
            <a:ext cx="5029200" cy="3575050"/>
          </a:xfrm>
          <a:prstGeom prst="rect">
            <a:avLst/>
          </a:prstGeom>
          <a:noFill/>
          <a:ln w="9525">
            <a:noFill/>
            <a:miter lim="800000"/>
            <a:headEnd/>
            <a:tailEnd/>
          </a:ln>
        </p:spPr>
      </p:pic>
      <p:sp>
        <p:nvSpPr>
          <p:cNvPr id="12291" name="Rectangle 3"/>
          <p:cNvSpPr>
            <a:spLocks noGrp="1" noChangeArrowheads="1"/>
          </p:cNvSpPr>
          <p:nvPr>
            <p:ph type="body" idx="1"/>
          </p:nvPr>
        </p:nvSpPr>
        <p:spPr>
          <a:xfrm>
            <a:off x="0" y="-76200"/>
            <a:ext cx="9296400" cy="6019800"/>
          </a:xfrm>
        </p:spPr>
        <p:txBody>
          <a:bodyPr/>
          <a:lstStyle/>
          <a:p>
            <a:pPr eaLnBrk="1" hangingPunct="1">
              <a:lnSpc>
                <a:spcPct val="90000"/>
              </a:lnSpc>
              <a:buFont typeface="Wingdings" pitchFamily="2" charset="2"/>
              <a:buChar char="Y"/>
              <a:defRPr/>
            </a:pPr>
            <a:r>
              <a:rPr lang="en-US" sz="2800" dirty="0" smtClean="0"/>
              <a:t>A new temple was 						finished 70 years 						later on the site of 						the First Temple, but 						was badly plundered 						by invading Romans 					about 54 BCE.</a:t>
            </a:r>
          </a:p>
          <a:p>
            <a:pPr eaLnBrk="1" hangingPunct="1">
              <a:lnSpc>
                <a:spcPct val="90000"/>
              </a:lnSpc>
              <a:buFont typeface="Wingdings" pitchFamily="2" charset="2"/>
              <a:buChar char="Y"/>
              <a:defRPr/>
            </a:pPr>
            <a:r>
              <a:rPr lang="en-US" sz="2800" dirty="0" smtClean="0">
                <a:solidFill>
                  <a:schemeClr val="accent4">
                    <a:lumMod val="75000"/>
                  </a:schemeClr>
                </a:solidFill>
                <a:effectLst>
                  <a:outerShdw blurRad="38100" dist="38100" dir="2700000" algn="tl">
                    <a:srgbClr val="000000">
                      <a:alpha val="43137"/>
                    </a:srgbClr>
                  </a:outerShdw>
                </a:effectLst>
              </a:rPr>
              <a:t>King Herod</a:t>
            </a:r>
            <a:r>
              <a:rPr lang="en-US" sz="2800" dirty="0" smtClean="0"/>
              <a:t>, a Jew, ruled 					Judea for the Romans.</a:t>
            </a:r>
          </a:p>
          <a:p>
            <a:pPr eaLnBrk="1" hangingPunct="1">
              <a:lnSpc>
                <a:spcPct val="90000"/>
              </a:lnSpc>
              <a:buFont typeface="Wingdings" pitchFamily="2" charset="2"/>
              <a:buChar char="Y"/>
              <a:defRPr/>
            </a:pPr>
            <a:r>
              <a:rPr lang="en-US" sz="2800" dirty="0" smtClean="0"/>
              <a:t>The second temple was rebuilt in 20 BCE.</a:t>
            </a:r>
          </a:p>
          <a:p>
            <a:pPr eaLnBrk="1" hangingPunct="1">
              <a:lnSpc>
                <a:spcPct val="90000"/>
              </a:lnSpc>
              <a:buFont typeface="Wingdings" pitchFamily="2" charset="2"/>
              <a:buChar char="Y"/>
              <a:defRPr/>
            </a:pPr>
            <a:r>
              <a:rPr lang="en-US" sz="2800" dirty="0" smtClean="0"/>
              <a:t>When the Romans attacked Jerusalem again in 70 CE(AD), they destroyed Herod’s temple.</a:t>
            </a:r>
          </a:p>
          <a:p>
            <a:pPr eaLnBrk="1" hangingPunct="1">
              <a:lnSpc>
                <a:spcPct val="90000"/>
              </a:lnSpc>
              <a:buFont typeface="Wingdings" pitchFamily="2" charset="2"/>
              <a:buChar char="Y"/>
              <a:defRPr/>
            </a:pPr>
            <a:r>
              <a:rPr lang="en-US" sz="2800" dirty="0" smtClean="0"/>
              <a:t>Today, the single remaining temple wall,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the Western Wall</a:t>
            </a:r>
            <a:r>
              <a:rPr lang="en-US" sz="2800" dirty="0" smtClean="0"/>
              <a:t>, is a place of prayer for Jewish pilgrims.</a:t>
            </a:r>
          </a:p>
          <a:p>
            <a:pPr eaLnBrk="1" hangingPunct="1">
              <a:lnSpc>
                <a:spcPct val="90000"/>
              </a:lnSpc>
              <a:buFont typeface="Wingdings" pitchFamily="2" charset="2"/>
              <a:buChar char="Y"/>
              <a:defRPr/>
            </a:pPr>
            <a:r>
              <a:rPr lang="en-US" sz="2800" dirty="0" smtClean="0"/>
              <a:t>Jews moved away from the land again, until the modern state of Israel was formed in the late 1940s.</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randombar(horizontal)">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randombar(horizontal)">
                                      <p:cBhvr>
                                        <p:cTn id="12" dur="5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randombar(horizontal)">
                                      <p:cBhvr>
                                        <p:cTn id="17" dur="5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randombar(horizontal)">
                                      <p:cBhvr>
                                        <p:cTn id="22" dur="500"/>
                                        <p:tgtEl>
                                          <p:spTgt spid="122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Effect transition="in" filter="randombar(horizontal)">
                                      <p:cBhvr>
                                        <p:cTn id="27" dur="500"/>
                                        <p:tgtEl>
                                          <p:spTgt spid="122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12291">
                                            <p:txEl>
                                              <p:pRg st="5" end="5"/>
                                            </p:txEl>
                                          </p:spTgt>
                                        </p:tgtEl>
                                        <p:attrNameLst>
                                          <p:attrName>style.visibility</p:attrName>
                                        </p:attrNameLst>
                                      </p:cBhvr>
                                      <p:to>
                                        <p:strVal val="visible"/>
                                      </p:to>
                                    </p:set>
                                    <p:animEffect transition="in" filter="randombar(horizontal)">
                                      <p:cBhvr>
                                        <p:cTn id="32" dur="5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p:cNvPicPr>
            <a:picLocks noChangeAspect="1" noChangeArrowheads="1"/>
          </p:cNvPicPr>
          <p:nvPr/>
        </p:nvPicPr>
        <p:blipFill>
          <a:blip r:embed="rId2"/>
          <a:srcRect/>
          <a:stretch>
            <a:fillRect/>
          </a:stretch>
        </p:blipFill>
        <p:spPr bwMode="auto">
          <a:xfrm>
            <a:off x="1219200" y="0"/>
            <a:ext cx="9144000" cy="6858000"/>
          </a:xfrm>
          <a:prstGeom prst="rect">
            <a:avLst/>
          </a:prstGeom>
          <a:noFill/>
          <a:ln w="12700">
            <a:noFill/>
            <a:miter lim="800000"/>
            <a:headEnd type="none" w="sm" len="sm"/>
            <a:tailEnd type="none" w="sm" len="sm"/>
          </a:ln>
        </p:spPr>
      </p:pic>
      <p:sp>
        <p:nvSpPr>
          <p:cNvPr id="13314" name="Rectangle 2"/>
          <p:cNvSpPr>
            <a:spLocks noGrp="1" noChangeArrowheads="1"/>
          </p:cNvSpPr>
          <p:nvPr>
            <p:ph type="title"/>
          </p:nvPr>
        </p:nvSpPr>
        <p:spPr/>
        <p:txBody>
          <a:bodyPr/>
          <a:lstStyle/>
          <a:p>
            <a:pPr eaLnBrk="1" hangingPunct="1">
              <a:defRPr/>
            </a:pPr>
            <a:r>
              <a:rPr lang="en-US" smtClean="0"/>
              <a:t>Origins of Christianity</a:t>
            </a:r>
          </a:p>
        </p:txBody>
      </p:sp>
      <p:sp>
        <p:nvSpPr>
          <p:cNvPr id="13315" name="Rectangle 3"/>
          <p:cNvSpPr>
            <a:spLocks noGrp="1" noChangeArrowheads="1"/>
          </p:cNvSpPr>
          <p:nvPr>
            <p:ph type="body" idx="1"/>
          </p:nvPr>
        </p:nvSpPr>
        <p:spPr/>
        <p:txBody>
          <a:bodyPr/>
          <a:lstStyle/>
          <a:p>
            <a:pPr eaLnBrk="1" hangingPunct="1">
              <a:buFont typeface="Wingdings" pitchFamily="2" charset="2"/>
              <a:buChar char=""/>
              <a:defRPr/>
            </a:pPr>
            <a:r>
              <a:rPr lang="en-US" dirty="0" smtClean="0"/>
              <a:t>In 30 CE, a Jew named </a:t>
            </a:r>
            <a:r>
              <a:rPr lang="en-US"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Jesus</a:t>
            </a:r>
            <a:r>
              <a:rPr lang="en-US" dirty="0" smtClean="0"/>
              <a:t> began preaching new ideas about Judaism in Roman-controlled Judea.</a:t>
            </a:r>
          </a:p>
          <a:p>
            <a:pPr eaLnBrk="1" hangingPunct="1">
              <a:buFont typeface="Wingdings" pitchFamily="2" charset="2"/>
              <a:buChar char=""/>
              <a:defRPr/>
            </a:pPr>
            <a:r>
              <a:rPr lang="en-US" dirty="0" smtClean="0"/>
              <a:t>The later title of Jesus Christ given to Jesus is a reference to the belief by his followers that he is the Jewish messiah.</a:t>
            </a:r>
          </a:p>
          <a:p>
            <a:pPr eaLnBrk="1" hangingPunct="1">
              <a:buFontTx/>
              <a:buNone/>
              <a:defRPr/>
            </a:pPr>
            <a:endParaRPr lang="en-US"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13316"/>
                                        </p:tgtEl>
                                        <p:attrNameLst>
                                          <p:attrName>style.visibility</p:attrName>
                                        </p:attrNameLst>
                                      </p:cBhvr>
                                      <p:to>
                                        <p:strVal val="visible"/>
                                      </p:to>
                                    </p:set>
                                    <p:anim to="" calcmode="lin" valueType="num">
                                      <p:cBhvr>
                                        <p:cTn id="7" dur="1" fill="hold"/>
                                        <p:tgtEl>
                                          <p:spTgt spid="1331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3315">
                                            <p:txEl>
                                              <p:pRg st="0" end="0"/>
                                            </p:txEl>
                                          </p:spTgt>
                                        </p:tgtEl>
                                        <p:attrNameLst>
                                          <p:attrName>style.visibility</p:attrName>
                                        </p:attrNameLst>
                                      </p:cBhvr>
                                      <p:to>
                                        <p:strVal val="visible"/>
                                      </p:to>
                                    </p:set>
                                    <p:animEffect transition="in" filter="barn(inHorizontal)">
                                      <p:cBhvr>
                                        <p:cTn id="12" dur="500"/>
                                        <p:tgtEl>
                                          <p:spTgt spid="133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3315">
                                            <p:txEl>
                                              <p:pRg st="1" end="1"/>
                                            </p:txEl>
                                          </p:spTgt>
                                        </p:tgtEl>
                                        <p:attrNameLst>
                                          <p:attrName>style.visibility</p:attrName>
                                        </p:attrNameLst>
                                      </p:cBhvr>
                                      <p:to>
                                        <p:strVal val="visible"/>
                                      </p:to>
                                    </p:set>
                                    <p:animEffect transition="in" filter="barn(inHorizontal)">
                                      <p:cBhvr>
                                        <p:cTn id="17" dur="500"/>
                                        <p:tgtEl>
                                          <p:spTgt spid="133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7"/>
          <p:cNvPicPr>
            <a:picLocks noChangeAspect="1" noChangeArrowheads="1"/>
          </p:cNvPicPr>
          <p:nvPr/>
        </p:nvPicPr>
        <p:blipFill>
          <a:blip r:embed="rId2">
            <a:lum bright="-30000"/>
          </a:blip>
          <a:srcRect/>
          <a:stretch>
            <a:fillRect/>
          </a:stretch>
        </p:blipFill>
        <p:spPr bwMode="auto">
          <a:xfrm>
            <a:off x="4498975" y="0"/>
            <a:ext cx="4721225" cy="6858000"/>
          </a:xfrm>
          <a:prstGeom prst="rect">
            <a:avLst/>
          </a:prstGeom>
          <a:noFill/>
          <a:ln w="12700">
            <a:noFill/>
            <a:miter lim="800000"/>
            <a:headEnd type="none" w="sm" len="sm"/>
            <a:tailEnd type="none" w="sm" len="sm"/>
          </a:ln>
        </p:spPr>
      </p:pic>
      <p:sp>
        <p:nvSpPr>
          <p:cNvPr id="14339" name="Rectangle 3"/>
          <p:cNvSpPr>
            <a:spLocks noGrp="1" noChangeArrowheads="1"/>
          </p:cNvSpPr>
          <p:nvPr>
            <p:ph type="body" idx="1"/>
          </p:nvPr>
        </p:nvSpPr>
        <p:spPr>
          <a:xfrm>
            <a:off x="457200" y="152400"/>
            <a:ext cx="8229600" cy="5943600"/>
          </a:xfrm>
        </p:spPr>
        <p:txBody>
          <a:bodyPr/>
          <a:lstStyle/>
          <a:p>
            <a:pPr eaLnBrk="1" hangingPunct="1">
              <a:lnSpc>
                <a:spcPct val="90000"/>
              </a:lnSpc>
              <a:buFont typeface="Wingdings" pitchFamily="2" charset="2"/>
              <a:buChar char="V"/>
              <a:defRPr/>
            </a:pPr>
            <a:r>
              <a:rPr lang="en-US" sz="2800" dirty="0" smtClean="0"/>
              <a:t>According to the Christian New Testament, Jesus preached only to his fellow Jews.</a:t>
            </a:r>
          </a:p>
          <a:p>
            <a:pPr eaLnBrk="1" hangingPunct="1">
              <a:lnSpc>
                <a:spcPct val="90000"/>
              </a:lnSpc>
              <a:buFont typeface="Wingdings" pitchFamily="2" charset="2"/>
              <a:buChar char="V"/>
              <a:defRPr/>
            </a:pPr>
            <a:r>
              <a:rPr lang="en-US" sz="2800" dirty="0" smtClean="0"/>
              <a:t>His idea was that the old laws of Judaism should be replaced by a simpler system based on love of one's fellow human beings.</a:t>
            </a:r>
          </a:p>
          <a:p>
            <a:pPr eaLnBrk="1" hangingPunct="1">
              <a:lnSpc>
                <a:spcPct val="90000"/>
              </a:lnSpc>
              <a:buFont typeface="Wingdings" pitchFamily="2" charset="2"/>
              <a:buChar char="V"/>
              <a:defRPr/>
            </a:pPr>
            <a:r>
              <a:rPr lang="en-US" sz="2800" dirty="0" smtClean="0"/>
              <a:t>He began to grow popular.</a:t>
            </a:r>
          </a:p>
          <a:p>
            <a:pPr eaLnBrk="1" hangingPunct="1">
              <a:lnSpc>
                <a:spcPct val="90000"/>
              </a:lnSpc>
              <a:buFont typeface="Wingdings" pitchFamily="2" charset="2"/>
              <a:buChar char="V"/>
              <a:defRPr/>
            </a:pPr>
            <a:r>
              <a:rPr lang="en-US" sz="2800" dirty="0" smtClean="0"/>
              <a:t>Jewish leaders did not want Jesus to threaten their power and asked the Romans to arrest him.</a:t>
            </a:r>
          </a:p>
          <a:p>
            <a:pPr eaLnBrk="1" hangingPunct="1">
              <a:lnSpc>
                <a:spcPct val="90000"/>
              </a:lnSpc>
              <a:buFont typeface="Wingdings" pitchFamily="2" charset="2"/>
              <a:buChar char="V"/>
              <a:defRPr/>
            </a:pPr>
            <a:r>
              <a:rPr lang="en-US" sz="2800" dirty="0" smtClean="0"/>
              <a:t>The Romans found him guilty of speaking against Jewish laws and sentenced him to death by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crucifixion</a:t>
            </a:r>
            <a:r>
              <a:rPr lang="en-US" sz="2800" dirty="0" smtClean="0"/>
              <a:t>, or being hung on a cross.</a:t>
            </a:r>
          </a:p>
          <a:p>
            <a:pPr eaLnBrk="1" hangingPunct="1">
              <a:lnSpc>
                <a:spcPct val="90000"/>
              </a:lnSpc>
              <a:buFont typeface="Wingdings" pitchFamily="2" charset="2"/>
              <a:buChar char="V"/>
              <a:defRPr/>
            </a:pPr>
            <a:r>
              <a:rPr lang="en-US" sz="2800" dirty="0" smtClean="0"/>
              <a:t>He died in 33 CE, after preaching for only three years.</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wedge">
                                      <p:cBhvr>
                                        <p:cTn id="7" dur="20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wedge">
                                      <p:cBhvr>
                                        <p:cTn id="12" dur="20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14339">
                                            <p:txEl>
                                              <p:pRg st="2" end="2"/>
                                            </p:txEl>
                                          </p:spTgt>
                                        </p:tgtEl>
                                        <p:attrNameLst>
                                          <p:attrName>style.visibility</p:attrName>
                                        </p:attrNameLst>
                                      </p:cBhvr>
                                      <p:to>
                                        <p:strVal val="visible"/>
                                      </p:to>
                                    </p:set>
                                    <p:animEffect transition="in" filter="wedge">
                                      <p:cBhvr>
                                        <p:cTn id="17" dur="2000"/>
                                        <p:tgtEl>
                                          <p:spTgt spid="143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0" nodeType="clickEffect">
                                  <p:stCondLst>
                                    <p:cond delay="0"/>
                                  </p:stCondLst>
                                  <p:childTnLst>
                                    <p:set>
                                      <p:cBhvr>
                                        <p:cTn id="21" dur="1" fill="hold">
                                          <p:stCondLst>
                                            <p:cond delay="0"/>
                                          </p:stCondLst>
                                        </p:cTn>
                                        <p:tgtEl>
                                          <p:spTgt spid="14339">
                                            <p:txEl>
                                              <p:pRg st="3" end="3"/>
                                            </p:txEl>
                                          </p:spTgt>
                                        </p:tgtEl>
                                        <p:attrNameLst>
                                          <p:attrName>style.visibility</p:attrName>
                                        </p:attrNameLst>
                                      </p:cBhvr>
                                      <p:to>
                                        <p:strVal val="visible"/>
                                      </p:to>
                                    </p:set>
                                    <p:animEffect transition="in" filter="wedge">
                                      <p:cBhvr>
                                        <p:cTn id="22" dur="2000"/>
                                        <p:tgtEl>
                                          <p:spTgt spid="143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grpId="0" nodeType="clickEffect">
                                  <p:stCondLst>
                                    <p:cond delay="0"/>
                                  </p:stCondLst>
                                  <p:childTnLst>
                                    <p:set>
                                      <p:cBhvr>
                                        <p:cTn id="26" dur="1" fill="hold">
                                          <p:stCondLst>
                                            <p:cond delay="0"/>
                                          </p:stCondLst>
                                        </p:cTn>
                                        <p:tgtEl>
                                          <p:spTgt spid="14339">
                                            <p:txEl>
                                              <p:pRg st="4" end="4"/>
                                            </p:txEl>
                                          </p:spTgt>
                                        </p:tgtEl>
                                        <p:attrNameLst>
                                          <p:attrName>style.visibility</p:attrName>
                                        </p:attrNameLst>
                                      </p:cBhvr>
                                      <p:to>
                                        <p:strVal val="visible"/>
                                      </p:to>
                                    </p:set>
                                    <p:animEffect transition="in" filter="wedge">
                                      <p:cBhvr>
                                        <p:cTn id="27" dur="2000"/>
                                        <p:tgtEl>
                                          <p:spTgt spid="143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14339">
                                            <p:txEl>
                                              <p:pRg st="5" end="5"/>
                                            </p:txEl>
                                          </p:spTgt>
                                        </p:tgtEl>
                                        <p:attrNameLst>
                                          <p:attrName>style.visibility</p:attrName>
                                        </p:attrNameLst>
                                      </p:cBhvr>
                                      <p:to>
                                        <p:strVal val="visible"/>
                                      </p:to>
                                    </p:set>
                                    <p:animEffect transition="in" filter="wedge">
                                      <p:cBhvr>
                                        <p:cTn id="32" dur="2000"/>
                                        <p:tgtEl>
                                          <p:spTgt spid="14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5" descr="last-supper-in-cols"/>
          <p:cNvPicPr>
            <a:picLocks noChangeAspect="1" noChangeArrowheads="1"/>
          </p:cNvPicPr>
          <p:nvPr/>
        </p:nvPicPr>
        <p:blipFill>
          <a:blip r:embed="rId2">
            <a:lum bright="-36000"/>
          </a:blip>
          <a:srcRect/>
          <a:stretch>
            <a:fillRect/>
          </a:stretch>
        </p:blipFill>
        <p:spPr bwMode="auto">
          <a:xfrm>
            <a:off x="-114300" y="1600200"/>
            <a:ext cx="9372600" cy="5305425"/>
          </a:xfrm>
          <a:prstGeom prst="rect">
            <a:avLst/>
          </a:prstGeom>
          <a:noFill/>
          <a:ln w="9525">
            <a:noFill/>
            <a:miter lim="800000"/>
            <a:headEnd/>
            <a:tailEnd/>
          </a:ln>
        </p:spPr>
      </p:pic>
      <p:sp>
        <p:nvSpPr>
          <p:cNvPr id="17411" name="Rectangle 3"/>
          <p:cNvSpPr>
            <a:spLocks noGrp="1" noChangeArrowheads="1"/>
          </p:cNvSpPr>
          <p:nvPr>
            <p:ph type="body" idx="1"/>
          </p:nvPr>
        </p:nvSpPr>
        <p:spPr>
          <a:xfrm>
            <a:off x="457200" y="228600"/>
            <a:ext cx="8229600" cy="5867400"/>
          </a:xfrm>
        </p:spPr>
        <p:txBody>
          <a:bodyPr/>
          <a:lstStyle/>
          <a:p>
            <a:pPr eaLnBrk="1" hangingPunct="1">
              <a:lnSpc>
                <a:spcPct val="90000"/>
              </a:lnSpc>
              <a:buFont typeface="Wingdings" pitchFamily="2" charset="2"/>
              <a:buChar char="V"/>
              <a:defRPr/>
            </a:pPr>
            <a:r>
              <a:rPr lang="en-US" dirty="0" smtClean="0"/>
              <a:t>Jesus had 12 close followers, or </a:t>
            </a:r>
            <a:r>
              <a:rPr lang="en-US" dirty="0" smtClean="0">
                <a:solidFill>
                  <a:srgbClr val="FF0000"/>
                </a:solidFill>
                <a:effectLst>
                  <a:outerShdw blurRad="38100" dist="38100" dir="2700000" algn="tl">
                    <a:srgbClr val="000000"/>
                  </a:outerShdw>
                </a:effectLst>
              </a:rPr>
              <a:t>disciples</a:t>
            </a:r>
            <a:r>
              <a:rPr lang="en-US" dirty="0" smtClean="0"/>
              <a:t>.</a:t>
            </a:r>
          </a:p>
          <a:p>
            <a:pPr eaLnBrk="1" hangingPunct="1">
              <a:lnSpc>
                <a:spcPct val="90000"/>
              </a:lnSpc>
              <a:buFont typeface="Wingdings" pitchFamily="2" charset="2"/>
              <a:buChar char="V"/>
              <a:defRPr/>
            </a:pPr>
            <a:r>
              <a:rPr lang="en-US" dirty="0" smtClean="0"/>
              <a:t>Interestingly, a man who had never met Jesus became the person to spread his message around the world.</a:t>
            </a:r>
          </a:p>
          <a:p>
            <a:pPr eaLnBrk="1" hangingPunct="1">
              <a:lnSpc>
                <a:spcPct val="90000"/>
              </a:lnSpc>
              <a:buFont typeface="Wingdings" pitchFamily="2" charset="2"/>
              <a:buChar char="V"/>
              <a:defRPr/>
            </a:pPr>
            <a:r>
              <a:rPr lang="en-US"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Paul of Tarsus</a:t>
            </a:r>
            <a:r>
              <a:rPr lang="en-US" dirty="0" smtClean="0"/>
              <a:t> had a vision of Jesus after the crucifixion that told him to teach Jesus' ideas to non-Jews. Paul traveled to build churches throughout the ancient world in Ephesus, Corinth, Rome, and other cities.</a:t>
            </a:r>
          </a:p>
          <a:p>
            <a:pPr eaLnBrk="1" hangingPunct="1">
              <a:lnSpc>
                <a:spcPct val="90000"/>
              </a:lnSpc>
              <a:buFont typeface="Wingdings" pitchFamily="2" charset="2"/>
              <a:buChar char="V"/>
              <a:defRPr/>
            </a:pPr>
            <a:r>
              <a:rPr lang="en-US" dirty="0" smtClean="0"/>
              <a:t>The New Testament records Paul’s journeys through a series of letters, or epistles, that he wrote.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wipe(down)">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wipe(down)">
                                      <p:cBhvr>
                                        <p:cTn id="12" dur="500"/>
                                        <p:tgtEl>
                                          <p:spTgt spid="174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wipe(down)">
                                      <p:cBhvr>
                                        <p:cTn id="17" dur="500"/>
                                        <p:tgtEl>
                                          <p:spTgt spid="174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7411">
                                            <p:txEl>
                                              <p:pRg st="3" end="3"/>
                                            </p:txEl>
                                          </p:spTgt>
                                        </p:tgtEl>
                                        <p:attrNameLst>
                                          <p:attrName>style.visibility</p:attrName>
                                        </p:attrNameLst>
                                      </p:cBhvr>
                                      <p:to>
                                        <p:strVal val="visible"/>
                                      </p:to>
                                    </p:set>
                                    <p:animEffect transition="in" filter="wipe(down)">
                                      <p:cBhvr>
                                        <p:cTn id="22" dur="5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5" descr="PaulsTravelsMap"/>
          <p:cNvPicPr>
            <a:picLocks noChangeAspect="1" noChangeArrowheads="1" noCrop="1"/>
          </p:cNvPicPr>
          <p:nvPr/>
        </p:nvPicPr>
        <p:blipFill>
          <a:blip r:embed="rId2"/>
          <a:srcRect/>
          <a:stretch>
            <a:fillRect/>
          </a:stretch>
        </p:blipFill>
        <p:spPr bwMode="auto">
          <a:xfrm>
            <a:off x="0" y="298450"/>
            <a:ext cx="9144000" cy="564515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type="body" idx="1"/>
          </p:nvPr>
        </p:nvSpPr>
        <p:spPr>
          <a:xfrm>
            <a:off x="0" y="0"/>
            <a:ext cx="8686800" cy="5867400"/>
          </a:xfrm>
        </p:spPr>
        <p:txBody>
          <a:bodyPr/>
          <a:lstStyle/>
          <a:p>
            <a:pPr eaLnBrk="1" hangingPunct="1">
              <a:buFont typeface="Wingdings" pitchFamily="2" charset="2"/>
              <a:buChar char="V"/>
            </a:pPr>
            <a:r>
              <a:rPr lang="en-US" smtClean="0"/>
              <a:t>The chapters of Romans, Corinthians, Ephesians, Galatians, and Thessalonians, are all letters written by Paul to the people of the new, non-Jewish churches established in these locations.</a:t>
            </a:r>
          </a:p>
          <a:p>
            <a:pPr eaLnBrk="1" hangingPunct="1">
              <a:buFont typeface="Wingdings" pitchFamily="2" charset="2"/>
              <a:buChar char="V"/>
            </a:pPr>
            <a:r>
              <a:rPr lang="en-US" smtClean="0"/>
              <a:t>Paul taught them how to live their lives in these letters.</a:t>
            </a:r>
          </a:p>
        </p:txBody>
      </p:sp>
      <p:pic>
        <p:nvPicPr>
          <p:cNvPr id="51203" name="Picture 4" descr="PaulsTravelsMap"/>
          <p:cNvPicPr>
            <a:picLocks noChangeAspect="1" noChangeArrowheads="1" noCrop="1"/>
          </p:cNvPicPr>
          <p:nvPr/>
        </p:nvPicPr>
        <p:blipFill>
          <a:blip r:embed="rId2"/>
          <a:srcRect/>
          <a:stretch>
            <a:fillRect/>
          </a:stretch>
        </p:blipFill>
        <p:spPr bwMode="auto">
          <a:xfrm>
            <a:off x="3200400" y="3189288"/>
            <a:ext cx="5943600" cy="3668712"/>
          </a:xfrm>
          <a:prstGeom prst="rect">
            <a:avLst/>
          </a:prstGeom>
          <a:noFill/>
          <a:ln w="9525">
            <a:noFill/>
            <a:miter lim="800000"/>
            <a:headEnd/>
            <a:tailEnd/>
          </a:ln>
        </p:spPr>
      </p:pic>
      <p:sp>
        <p:nvSpPr>
          <p:cNvPr id="18437" name="Line 5"/>
          <p:cNvSpPr>
            <a:spLocks noChangeShapeType="1"/>
          </p:cNvSpPr>
          <p:nvPr/>
        </p:nvSpPr>
        <p:spPr bwMode="auto">
          <a:xfrm flipH="1">
            <a:off x="3352800" y="457200"/>
            <a:ext cx="762000" cy="3962400"/>
          </a:xfrm>
          <a:prstGeom prst="line">
            <a:avLst/>
          </a:prstGeom>
          <a:noFill/>
          <a:ln w="9525">
            <a:solidFill>
              <a:schemeClr val="folHlink"/>
            </a:solidFill>
            <a:round/>
            <a:headEnd/>
            <a:tailEnd type="triangle" w="med" len="med"/>
          </a:ln>
        </p:spPr>
        <p:txBody>
          <a:bodyPr/>
          <a:lstStyle/>
          <a:p>
            <a:endParaRPr lang="en-US"/>
          </a:p>
        </p:txBody>
      </p:sp>
      <p:sp>
        <p:nvSpPr>
          <p:cNvPr id="18438" name="Line 6"/>
          <p:cNvSpPr>
            <a:spLocks noChangeShapeType="1"/>
          </p:cNvSpPr>
          <p:nvPr/>
        </p:nvSpPr>
        <p:spPr bwMode="auto">
          <a:xfrm flipH="1">
            <a:off x="5410200" y="457200"/>
            <a:ext cx="762000" cy="4648200"/>
          </a:xfrm>
          <a:prstGeom prst="line">
            <a:avLst/>
          </a:prstGeom>
          <a:noFill/>
          <a:ln w="9525">
            <a:solidFill>
              <a:srgbClr val="FFFF00"/>
            </a:solidFill>
            <a:round/>
            <a:headEnd/>
            <a:tailEnd type="triangle" w="med" len="med"/>
          </a:ln>
        </p:spPr>
        <p:txBody>
          <a:bodyPr/>
          <a:lstStyle/>
          <a:p>
            <a:endParaRPr lang="en-US"/>
          </a:p>
        </p:txBody>
      </p:sp>
      <p:sp>
        <p:nvSpPr>
          <p:cNvPr id="18439" name="Line 7"/>
          <p:cNvSpPr>
            <a:spLocks noChangeShapeType="1"/>
          </p:cNvSpPr>
          <p:nvPr/>
        </p:nvSpPr>
        <p:spPr bwMode="auto">
          <a:xfrm>
            <a:off x="1371600" y="990600"/>
            <a:ext cx="4953000" cy="3810000"/>
          </a:xfrm>
          <a:prstGeom prst="line">
            <a:avLst/>
          </a:prstGeom>
          <a:noFill/>
          <a:ln w="9525">
            <a:solidFill>
              <a:srgbClr val="000004"/>
            </a:solidFill>
            <a:round/>
            <a:headEnd/>
            <a:tailEnd type="triangle" w="med" len="med"/>
          </a:ln>
        </p:spPr>
        <p:txBody>
          <a:bodyPr/>
          <a:lstStyle/>
          <a:p>
            <a:endParaRPr lang="en-US"/>
          </a:p>
        </p:txBody>
      </p:sp>
      <p:sp>
        <p:nvSpPr>
          <p:cNvPr id="18440" name="Line 8"/>
          <p:cNvSpPr>
            <a:spLocks noChangeShapeType="1"/>
          </p:cNvSpPr>
          <p:nvPr/>
        </p:nvSpPr>
        <p:spPr bwMode="auto">
          <a:xfrm>
            <a:off x="3352800" y="838200"/>
            <a:ext cx="3962400" cy="3276600"/>
          </a:xfrm>
          <a:prstGeom prst="line">
            <a:avLst/>
          </a:prstGeom>
          <a:noFill/>
          <a:ln w="9525">
            <a:solidFill>
              <a:srgbClr val="0000FF"/>
            </a:solidFill>
            <a:round/>
            <a:headEnd/>
            <a:tailEnd type="triangle" w="med" len="med"/>
          </a:ln>
        </p:spPr>
        <p:txBody>
          <a:bodyPr/>
          <a:lstStyle/>
          <a:p>
            <a:endParaRPr lang="en-US"/>
          </a:p>
        </p:txBody>
      </p:sp>
      <p:sp>
        <p:nvSpPr>
          <p:cNvPr id="18441" name="Line 9"/>
          <p:cNvSpPr>
            <a:spLocks noChangeShapeType="1"/>
          </p:cNvSpPr>
          <p:nvPr/>
        </p:nvSpPr>
        <p:spPr bwMode="auto">
          <a:xfrm flipH="1">
            <a:off x="5257800" y="914400"/>
            <a:ext cx="1600200" cy="3505200"/>
          </a:xfrm>
          <a:prstGeom prst="line">
            <a:avLst/>
          </a:prstGeom>
          <a:noFill/>
          <a:ln w="9525">
            <a:solidFill>
              <a:srgbClr val="FF0000"/>
            </a:solidFill>
            <a:round/>
            <a:headEnd/>
            <a:tailEnd type="triangle" w="med" len="med"/>
          </a:ln>
        </p:spPr>
        <p:txBody>
          <a:bodyPr/>
          <a:lstStyle/>
          <a:p>
            <a:endParaRPr lang="en-US"/>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12" dur="5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8437"/>
                                        </p:tgtEl>
                                        <p:attrNameLst>
                                          <p:attrName>style.visibility</p:attrName>
                                        </p:attrNameLst>
                                      </p:cBhvr>
                                      <p:to>
                                        <p:strVal val="visible"/>
                                      </p:to>
                                    </p:set>
                                    <p:anim to="" calcmode="lin" valueType="num">
                                      <p:cBhvr>
                                        <p:cTn id="17" dur="1" fill="hold"/>
                                        <p:tgtEl>
                                          <p:spTgt spid="18437"/>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8438"/>
                                        </p:tgtEl>
                                        <p:attrNameLst>
                                          <p:attrName>style.visibility</p:attrName>
                                        </p:attrNameLst>
                                      </p:cBhvr>
                                      <p:to>
                                        <p:strVal val="visible"/>
                                      </p:to>
                                    </p:set>
                                    <p:anim to="" calcmode="lin" valueType="num">
                                      <p:cBhvr>
                                        <p:cTn id="22" dur="1" fill="hold"/>
                                        <p:tgtEl>
                                          <p:spTgt spid="18438"/>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8439"/>
                                        </p:tgtEl>
                                        <p:attrNameLst>
                                          <p:attrName>style.visibility</p:attrName>
                                        </p:attrNameLst>
                                      </p:cBhvr>
                                      <p:to>
                                        <p:strVal val="visible"/>
                                      </p:to>
                                    </p:set>
                                    <p:anim to="" calcmode="lin" valueType="num">
                                      <p:cBhvr>
                                        <p:cTn id="27" dur="1" fill="hold"/>
                                        <p:tgtEl>
                                          <p:spTgt spid="18439"/>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18440"/>
                                        </p:tgtEl>
                                        <p:attrNameLst>
                                          <p:attrName>style.visibility</p:attrName>
                                        </p:attrNameLst>
                                      </p:cBhvr>
                                      <p:to>
                                        <p:strVal val="visible"/>
                                      </p:to>
                                    </p:set>
                                    <p:anim to="" calcmode="lin" valueType="num">
                                      <p:cBhvr>
                                        <p:cTn id="32" dur="1" fill="hold"/>
                                        <p:tgtEl>
                                          <p:spTgt spid="18440"/>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18441"/>
                                        </p:tgtEl>
                                        <p:attrNameLst>
                                          <p:attrName>style.visibility</p:attrName>
                                        </p:attrNameLst>
                                      </p:cBhvr>
                                      <p:to>
                                        <p:strVal val="visible"/>
                                      </p:to>
                                    </p:set>
                                    <p:anim to="" calcmode="lin" valueType="num">
                                      <p:cBhvr>
                                        <p:cTn id="37" dur="1" fill="hold"/>
                                        <p:tgtEl>
                                          <p:spTgt spid="1844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P spid="18437" grpId="0" animBg="1"/>
      <p:bldP spid="18438" grpId="0" animBg="1"/>
      <p:bldP spid="18439" grpId="0" animBg="1"/>
      <p:bldP spid="18440" grpId="0" animBg="1"/>
      <p:bldP spid="18441"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5" descr="177659"/>
          <p:cNvPicPr>
            <a:picLocks noChangeAspect="1" noChangeArrowheads="1"/>
          </p:cNvPicPr>
          <p:nvPr/>
        </p:nvPicPr>
        <p:blipFill>
          <a:blip r:embed="rId2"/>
          <a:srcRect/>
          <a:stretch>
            <a:fillRect/>
          </a:stretch>
        </p:blipFill>
        <p:spPr bwMode="auto">
          <a:xfrm>
            <a:off x="3429000" y="3533775"/>
            <a:ext cx="5715000" cy="3400425"/>
          </a:xfrm>
          <a:prstGeom prst="rect">
            <a:avLst/>
          </a:prstGeom>
          <a:noFill/>
          <a:ln w="9525">
            <a:noFill/>
            <a:miter lim="800000"/>
            <a:headEnd/>
            <a:tailEnd/>
          </a:ln>
        </p:spPr>
      </p:pic>
      <p:sp>
        <p:nvSpPr>
          <p:cNvPr id="19459" name="Rectangle 3"/>
          <p:cNvSpPr>
            <a:spLocks noGrp="1" noChangeArrowheads="1"/>
          </p:cNvSpPr>
          <p:nvPr>
            <p:ph type="body" idx="1"/>
          </p:nvPr>
        </p:nvSpPr>
        <p:spPr>
          <a:xfrm>
            <a:off x="457200" y="0"/>
            <a:ext cx="8229600" cy="5867400"/>
          </a:xfrm>
        </p:spPr>
        <p:txBody>
          <a:bodyPr/>
          <a:lstStyle/>
          <a:p>
            <a:pPr eaLnBrk="1" hangingPunct="1">
              <a:buFont typeface="Wingdings" pitchFamily="2" charset="2"/>
              <a:buChar char="V"/>
            </a:pPr>
            <a:r>
              <a:rPr lang="en-US" sz="2800" smtClean="0"/>
              <a:t>By 100 CE, the growth of Christianity was left to a new generation of people who had never known Jesus and who did not know Jewish laws. </a:t>
            </a:r>
          </a:p>
          <a:p>
            <a:pPr eaLnBrk="1" hangingPunct="1">
              <a:buFont typeface="Wingdings" pitchFamily="2" charset="2"/>
              <a:buChar char="V"/>
            </a:pPr>
            <a:r>
              <a:rPr lang="en-US" sz="2800" smtClean="0"/>
              <a:t>Roman authorities fought the growth of Christianity.</a:t>
            </a:r>
          </a:p>
          <a:p>
            <a:pPr eaLnBrk="1" hangingPunct="1">
              <a:buFont typeface="Wingdings" pitchFamily="2" charset="2"/>
              <a:buChar char="V"/>
            </a:pPr>
            <a:r>
              <a:rPr lang="en-US" sz="2800" smtClean="0"/>
              <a:t>Christians were often arrested and killed.</a:t>
            </a:r>
          </a:p>
          <a:p>
            <a:pPr eaLnBrk="1" hangingPunct="1">
              <a:buFont typeface="Wingdings" pitchFamily="2" charset="2"/>
              <a:buChar char="V"/>
            </a:pPr>
            <a:r>
              <a:rPr lang="en-US" sz="2800" smtClean="0"/>
              <a:t>A number of Roman emperors launched bloody campaigns against the new faith.</a:t>
            </a:r>
          </a:p>
          <a:p>
            <a:pPr eaLnBrk="1" hangingPunct="1">
              <a:buFont typeface="Wingdings" pitchFamily="2" charset="2"/>
              <a:buChar char="V"/>
            </a:pPr>
            <a:r>
              <a:rPr lang="en-US" sz="2800" smtClean="0"/>
              <a:t>Christians were thrown into public arenas to be torn apart by wild animals.</a:t>
            </a:r>
          </a:p>
          <a:p>
            <a:pPr eaLnBrk="1" hangingPunct="1">
              <a:buFont typeface="Wingdings" pitchFamily="2" charset="2"/>
              <a:buChar char="V"/>
            </a:pPr>
            <a:r>
              <a:rPr lang="en-US" sz="2800" smtClean="0"/>
              <a:t>Nero had some lit on fire to serve as human torches. </a:t>
            </a:r>
          </a:p>
          <a:p>
            <a:pPr eaLnBrk="1" hangingPunct="1">
              <a:buFont typeface="Wingdings" pitchFamily="2" charset="2"/>
              <a:buChar char="V"/>
            </a:pPr>
            <a:r>
              <a:rPr lang="en-US" sz="2800" smtClean="0"/>
              <a:t>Most Christians practiced their religion in hiding, but their numbers continued to grow and the religion spread.</a:t>
            </a:r>
          </a:p>
          <a:p>
            <a:pPr eaLnBrk="1" hangingPunct="1"/>
            <a:endParaRPr lang="en-US"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2000" fill="hold"/>
                                        <p:tgtEl>
                                          <p:spTgt spid="19459">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94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2000" fill="hold"/>
                                        <p:tgtEl>
                                          <p:spTgt spid="19459">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945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2000" fill="hold"/>
                                        <p:tgtEl>
                                          <p:spTgt spid="19459">
                                            <p:txEl>
                                              <p:pRg st="2" end="2"/>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194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19459">
                                            <p:txEl>
                                              <p:pRg st="3" end="3"/>
                                            </p:txEl>
                                          </p:spTgt>
                                        </p:tgtEl>
                                        <p:attrNameLst>
                                          <p:attrName>style.visibility</p:attrName>
                                        </p:attrNameLst>
                                      </p:cBhvr>
                                      <p:to>
                                        <p:strVal val="visible"/>
                                      </p:to>
                                    </p:set>
                                    <p:anim calcmode="lin" valueType="num">
                                      <p:cBhvr additive="base">
                                        <p:cTn id="25" dur="2000" fill="hold"/>
                                        <p:tgtEl>
                                          <p:spTgt spid="19459">
                                            <p:txEl>
                                              <p:pRg st="3" end="3"/>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1945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19459">
                                            <p:txEl>
                                              <p:pRg st="4" end="4"/>
                                            </p:txEl>
                                          </p:spTgt>
                                        </p:tgtEl>
                                        <p:attrNameLst>
                                          <p:attrName>style.visibility</p:attrName>
                                        </p:attrNameLst>
                                      </p:cBhvr>
                                      <p:to>
                                        <p:strVal val="visible"/>
                                      </p:to>
                                    </p:set>
                                    <p:anim calcmode="lin" valueType="num">
                                      <p:cBhvr additive="base">
                                        <p:cTn id="31" dur="2000" fill="hold"/>
                                        <p:tgtEl>
                                          <p:spTgt spid="19459">
                                            <p:txEl>
                                              <p:pRg st="4" end="4"/>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194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4" fill="hold" grpId="0" nodeType="clickEffect">
                                  <p:stCondLst>
                                    <p:cond delay="0"/>
                                  </p:stCondLst>
                                  <p:childTnLst>
                                    <p:set>
                                      <p:cBhvr>
                                        <p:cTn id="36" dur="1" fill="hold">
                                          <p:stCondLst>
                                            <p:cond delay="0"/>
                                          </p:stCondLst>
                                        </p:cTn>
                                        <p:tgtEl>
                                          <p:spTgt spid="19459">
                                            <p:txEl>
                                              <p:pRg st="5" end="5"/>
                                            </p:txEl>
                                          </p:spTgt>
                                        </p:tgtEl>
                                        <p:attrNameLst>
                                          <p:attrName>style.visibility</p:attrName>
                                        </p:attrNameLst>
                                      </p:cBhvr>
                                      <p:to>
                                        <p:strVal val="visible"/>
                                      </p:to>
                                    </p:set>
                                    <p:anim calcmode="lin" valueType="num">
                                      <p:cBhvr additive="base">
                                        <p:cTn id="37" dur="2000" fill="hold"/>
                                        <p:tgtEl>
                                          <p:spTgt spid="19459">
                                            <p:txEl>
                                              <p:pRg st="5" end="5"/>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194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7" presetClass="entr" presetSubtype="4" fill="hold" grpId="0" nodeType="clickEffect">
                                  <p:stCondLst>
                                    <p:cond delay="0"/>
                                  </p:stCondLst>
                                  <p:childTnLst>
                                    <p:set>
                                      <p:cBhvr>
                                        <p:cTn id="42" dur="1" fill="hold">
                                          <p:stCondLst>
                                            <p:cond delay="0"/>
                                          </p:stCondLst>
                                        </p:cTn>
                                        <p:tgtEl>
                                          <p:spTgt spid="19459">
                                            <p:txEl>
                                              <p:pRg st="6" end="6"/>
                                            </p:txEl>
                                          </p:spTgt>
                                        </p:tgtEl>
                                        <p:attrNameLst>
                                          <p:attrName>style.visibility</p:attrName>
                                        </p:attrNameLst>
                                      </p:cBhvr>
                                      <p:to>
                                        <p:strVal val="visible"/>
                                      </p:to>
                                    </p:set>
                                    <p:anim calcmode="lin" valueType="num">
                                      <p:cBhvr additive="base">
                                        <p:cTn id="43" dur="2000" fill="hold"/>
                                        <p:tgtEl>
                                          <p:spTgt spid="19459">
                                            <p:txEl>
                                              <p:pRg st="6" end="6"/>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1945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mapsof.net/uploads/static-maps/shatt_al_arab.png"/>
          <p:cNvPicPr>
            <a:picLocks noChangeAspect="1" noChangeArrowheads="1"/>
          </p:cNvPicPr>
          <p:nvPr/>
        </p:nvPicPr>
        <p:blipFill>
          <a:blip r:embed="rId2"/>
          <a:srcRect/>
          <a:stretch>
            <a:fillRect/>
          </a:stretch>
        </p:blipFill>
        <p:spPr bwMode="auto">
          <a:xfrm>
            <a:off x="5734050" y="4191000"/>
            <a:ext cx="3409950" cy="2667000"/>
          </a:xfrm>
          <a:prstGeom prst="rect">
            <a:avLst/>
          </a:prstGeom>
          <a:noFill/>
          <a:ln w="9525">
            <a:noFill/>
            <a:miter lim="800000"/>
            <a:headEnd/>
            <a:tailEnd/>
          </a:ln>
        </p:spPr>
      </p:pic>
      <p:pic>
        <p:nvPicPr>
          <p:cNvPr id="6147" name="Picture 4" descr="http://www.kjvbible.org/images/Euphrvr.bmp"/>
          <p:cNvPicPr>
            <a:picLocks noChangeAspect="1" noChangeArrowheads="1"/>
          </p:cNvPicPr>
          <p:nvPr/>
        </p:nvPicPr>
        <p:blipFill>
          <a:blip r:embed="rId3"/>
          <a:srcRect/>
          <a:stretch>
            <a:fillRect/>
          </a:stretch>
        </p:blipFill>
        <p:spPr bwMode="auto">
          <a:xfrm>
            <a:off x="5768975" y="1066800"/>
            <a:ext cx="3375025" cy="2667000"/>
          </a:xfrm>
          <a:prstGeom prst="rect">
            <a:avLst/>
          </a:prstGeom>
          <a:noFill/>
          <a:ln w="9525">
            <a:noFill/>
            <a:miter lim="800000"/>
            <a:headEnd/>
            <a:tailEnd/>
          </a:ln>
        </p:spPr>
      </p:pic>
      <p:sp>
        <p:nvSpPr>
          <p:cNvPr id="6148" name="Content Placeholder 2"/>
          <p:cNvSpPr>
            <a:spLocks noGrp="1"/>
          </p:cNvSpPr>
          <p:nvPr>
            <p:ph idx="1"/>
          </p:nvPr>
        </p:nvSpPr>
        <p:spPr>
          <a:xfrm>
            <a:off x="0" y="0"/>
            <a:ext cx="9144000" cy="4495800"/>
          </a:xfrm>
        </p:spPr>
        <p:txBody>
          <a:bodyPr/>
          <a:lstStyle/>
          <a:p>
            <a:r>
              <a:rPr lang="en-US" sz="2800" dirty="0" smtClean="0">
                <a:solidFill>
                  <a:srgbClr val="FFFF00"/>
                </a:solidFill>
              </a:rPr>
              <a:t>The rivers of Southwest Asia (Middle East) are important because much of this region of the world is dry and desert or semi-desert. </a:t>
            </a:r>
          </a:p>
          <a:p>
            <a:r>
              <a:rPr lang="en-US" sz="2800" dirty="0" smtClean="0">
                <a:solidFill>
                  <a:srgbClr val="FFFF00"/>
                </a:solidFill>
              </a:rPr>
              <a:t>One of the longest rivers in the 			       region is the Euphrates River, 			        which begins in Turkey, and flows 		     through Syria and Iraq. </a:t>
            </a:r>
          </a:p>
          <a:p>
            <a:r>
              <a:rPr lang="en-US" sz="2800" dirty="0" smtClean="0"/>
              <a:t>In southern Iraq, the Euphrates 			         River joins with the </a:t>
            </a:r>
            <a:r>
              <a:rPr lang="en-US" sz="2800" dirty="0" smtClean="0">
                <a:solidFill>
                  <a:srgbClr val="FF00FF"/>
                </a:solidFill>
              </a:rPr>
              <a:t>Tigers River </a:t>
            </a:r>
            <a:r>
              <a:rPr lang="en-US" sz="2800" dirty="0" smtClean="0"/>
              <a:t>to form one waterway called the </a:t>
            </a:r>
            <a:r>
              <a:rPr lang="en-US" sz="2800" dirty="0" err="1" smtClean="0">
                <a:solidFill>
                  <a:srgbClr val="00B050"/>
                </a:solidFill>
              </a:rPr>
              <a:t>Shaat</a:t>
            </a:r>
            <a:r>
              <a:rPr lang="en-US" sz="2800" dirty="0" smtClean="0">
                <a:solidFill>
                  <a:srgbClr val="00B050"/>
                </a:solidFill>
              </a:rPr>
              <a:t> al-Arab</a:t>
            </a:r>
            <a:r>
              <a:rPr lang="en-US" sz="2800" dirty="0" smtClean="0"/>
              <a:t>, which 				 then flows along the border 			    between Kuwait and Iran before 		     e	     emptying into the Persian Gulf.</a:t>
            </a:r>
          </a:p>
          <a:p>
            <a:endParaRPr lang="en-US" dirty="0" smtClean="0"/>
          </a:p>
        </p:txBody>
      </p:sp>
    </p:spTree>
  </p:cSld>
  <p:clrMapOvr>
    <a:masterClrMapping/>
  </p:clrMapOvr>
  <p:transition spd="med">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5" descr="ConstantineMilvanBridge"/>
          <p:cNvPicPr>
            <a:picLocks noChangeAspect="1" noChangeArrowheads="1"/>
          </p:cNvPicPr>
          <p:nvPr/>
        </p:nvPicPr>
        <p:blipFill>
          <a:blip r:embed="rId2"/>
          <a:srcRect/>
          <a:stretch>
            <a:fillRect/>
          </a:stretch>
        </p:blipFill>
        <p:spPr bwMode="auto">
          <a:xfrm>
            <a:off x="4895850" y="2095500"/>
            <a:ext cx="4248150" cy="4762500"/>
          </a:xfrm>
          <a:prstGeom prst="rect">
            <a:avLst/>
          </a:prstGeom>
          <a:noFill/>
          <a:ln w="9525">
            <a:noFill/>
            <a:miter lim="800000"/>
            <a:headEnd/>
            <a:tailEnd/>
          </a:ln>
        </p:spPr>
      </p:pic>
      <p:sp>
        <p:nvSpPr>
          <p:cNvPr id="20483" name="Rectangle 3"/>
          <p:cNvSpPr>
            <a:spLocks noGrp="1" noChangeArrowheads="1"/>
          </p:cNvSpPr>
          <p:nvPr>
            <p:ph type="body" idx="1"/>
          </p:nvPr>
        </p:nvSpPr>
        <p:spPr>
          <a:xfrm>
            <a:off x="0" y="0"/>
            <a:ext cx="9144000" cy="5867400"/>
          </a:xfrm>
        </p:spPr>
        <p:txBody>
          <a:bodyPr/>
          <a:lstStyle/>
          <a:p>
            <a:pPr eaLnBrk="1" hangingPunct="1">
              <a:buFont typeface="Wingdings" pitchFamily="2" charset="2"/>
              <a:buChar char="V"/>
              <a:defRPr/>
            </a:pPr>
            <a:r>
              <a:rPr lang="en-US" dirty="0" smtClean="0"/>
              <a:t>By the early 4</a:t>
            </a:r>
            <a:r>
              <a:rPr lang="en-US" baseline="30000" dirty="0" smtClean="0"/>
              <a:t>th</a:t>
            </a:r>
            <a:r>
              <a:rPr lang="en-US" dirty="0" smtClean="0"/>
              <a:t> century, Christianity may have reached members of the Roman emperor’s family.</a:t>
            </a:r>
          </a:p>
          <a:p>
            <a:pPr eaLnBrk="1" hangingPunct="1">
              <a:buFont typeface="Wingdings" pitchFamily="2" charset="2"/>
              <a:buChar char="V"/>
              <a:defRPr/>
            </a:pPr>
            <a:r>
              <a:rPr lang="en-US" dirty="0" smtClean="0"/>
              <a:t>The Roman </a:t>
            </a:r>
            <a:r>
              <a:rPr lang="en-US"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Emperor Constantine</a:t>
            </a:r>
            <a:r>
              <a:rPr lang="en-US" dirty="0" smtClean="0"/>
              <a:t> was not a Christian, but he had his 				soldiers fight an 				important battle in 313 					with a Christian symbol 					on their shields.</a:t>
            </a:r>
          </a:p>
          <a:p>
            <a:pPr eaLnBrk="1" hangingPunct="1">
              <a:buFont typeface="Wingdings" pitchFamily="2" charset="2"/>
              <a:buChar char="V"/>
              <a:defRPr/>
            </a:pPr>
            <a:r>
              <a:rPr lang="en-US" dirty="0" smtClean="0"/>
              <a:t>His army won the battle.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dissolve">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dissolve">
                                      <p:cBhvr>
                                        <p:cTn id="12" dur="500"/>
                                        <p:tgtEl>
                                          <p:spTgt spid="204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dissolve">
                                      <p:cBhvr>
                                        <p:cTn id="17" dur="5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5" descr="01maciel"/>
          <p:cNvPicPr>
            <a:picLocks noChangeAspect="1" noChangeArrowheads="1"/>
          </p:cNvPicPr>
          <p:nvPr/>
        </p:nvPicPr>
        <p:blipFill>
          <a:blip r:embed="rId2"/>
          <a:srcRect/>
          <a:stretch>
            <a:fillRect/>
          </a:stretch>
        </p:blipFill>
        <p:spPr bwMode="auto">
          <a:xfrm>
            <a:off x="5257800" y="4467225"/>
            <a:ext cx="3886200" cy="2390775"/>
          </a:xfrm>
          <a:prstGeom prst="rect">
            <a:avLst/>
          </a:prstGeom>
          <a:noFill/>
          <a:ln w="9525">
            <a:noFill/>
            <a:miter lim="800000"/>
            <a:headEnd/>
            <a:tailEnd/>
          </a:ln>
        </p:spPr>
      </p:pic>
      <p:sp>
        <p:nvSpPr>
          <p:cNvPr id="21507" name="Rectangle 3"/>
          <p:cNvSpPr>
            <a:spLocks noGrp="1" noChangeArrowheads="1"/>
          </p:cNvSpPr>
          <p:nvPr>
            <p:ph type="body" idx="1"/>
          </p:nvPr>
        </p:nvSpPr>
        <p:spPr>
          <a:xfrm>
            <a:off x="457200" y="228600"/>
            <a:ext cx="8229600" cy="5867400"/>
          </a:xfrm>
        </p:spPr>
        <p:txBody>
          <a:bodyPr/>
          <a:lstStyle/>
          <a:p>
            <a:pPr eaLnBrk="1" hangingPunct="1">
              <a:lnSpc>
                <a:spcPct val="80000"/>
              </a:lnSpc>
              <a:buFont typeface="Wingdings" pitchFamily="2" charset="2"/>
              <a:buChar char="V"/>
              <a:defRPr/>
            </a:pPr>
            <a:r>
              <a:rPr lang="en-US" sz="2800" dirty="0" smtClean="0"/>
              <a:t>In the nearly 300 years since his death, many different ideas had developed about how to follow Jesus.</a:t>
            </a:r>
          </a:p>
          <a:p>
            <a:pPr eaLnBrk="1" hangingPunct="1">
              <a:lnSpc>
                <a:spcPct val="80000"/>
              </a:lnSpc>
              <a:buFont typeface="Wingdings" pitchFamily="2" charset="2"/>
              <a:buChar char="V"/>
              <a:defRPr/>
            </a:pPr>
            <a:r>
              <a:rPr lang="en-US" sz="2800" dirty="0" smtClean="0"/>
              <a:t>In 325 CE, Constantine called a meeting for all the Christen leaders to meet in </a:t>
            </a:r>
            <a:r>
              <a:rPr lang="en-US" sz="2800" dirty="0" err="1" smtClean="0"/>
              <a:t>Nicea</a:t>
            </a:r>
            <a:r>
              <a:rPr lang="en-US" sz="2800" dirty="0" smtClean="0"/>
              <a:t>.</a:t>
            </a:r>
          </a:p>
          <a:p>
            <a:pPr eaLnBrk="1" hangingPunct="1">
              <a:lnSpc>
                <a:spcPct val="80000"/>
              </a:lnSpc>
              <a:buFont typeface="Wingdings" pitchFamily="2" charset="2"/>
              <a:buChar char="V"/>
              <a:defRPr/>
            </a:pPr>
            <a:r>
              <a:rPr lang="en-US" sz="2800" dirty="0" smtClean="0"/>
              <a:t>About 300 men attended the meeting to discuss how Christianity should be practiced.</a:t>
            </a:r>
          </a:p>
          <a:p>
            <a:pPr eaLnBrk="1" hangingPunct="1">
              <a:lnSpc>
                <a:spcPct val="80000"/>
              </a:lnSpc>
              <a:buFont typeface="Wingdings" pitchFamily="2" charset="2"/>
              <a:buChar char="V"/>
              <a:defRPr/>
            </a:pPr>
            <a:r>
              <a:rPr lang="en-US" sz="2800" dirty="0" smtClean="0"/>
              <a:t>The council produced the </a:t>
            </a:r>
            <a:r>
              <a:rPr lang="en-US" sz="2800" dirty="0" smtClean="0">
                <a:solidFill>
                  <a:srgbClr val="FF0000"/>
                </a:solidFill>
                <a:effectLst>
                  <a:outerShdw blurRad="38100" dist="38100" dir="2700000" algn="tl">
                    <a:srgbClr val="000000"/>
                  </a:outerShdw>
                </a:effectLst>
              </a:rPr>
              <a:t>Nicene Creed</a:t>
            </a:r>
            <a:r>
              <a:rPr lang="en-US" sz="2800" dirty="0" smtClean="0"/>
              <a:t>, the first attempt at a uniform statement of Christian doctrine found in the current New Testament.</a:t>
            </a:r>
          </a:p>
          <a:p>
            <a:pPr eaLnBrk="1" hangingPunct="1">
              <a:lnSpc>
                <a:spcPct val="80000"/>
              </a:lnSpc>
              <a:buFont typeface="Wingdings" pitchFamily="2" charset="2"/>
              <a:buChar char="V"/>
              <a:defRPr/>
            </a:pPr>
            <a:r>
              <a:rPr lang="en-US" sz="2800" dirty="0" smtClean="0"/>
              <a:t>When the Christian leaders left this meeting, a new type of Christian church 				had been formed.</a:t>
            </a:r>
          </a:p>
          <a:p>
            <a:pPr eaLnBrk="1" hangingPunct="1">
              <a:lnSpc>
                <a:spcPct val="80000"/>
              </a:lnSpc>
              <a:buFont typeface="Wingdings" pitchFamily="2" charset="2"/>
              <a:buChar char="V"/>
              <a:defRPr/>
            </a:pPr>
            <a:r>
              <a:rPr lang="en-US" sz="2800" dirty="0" smtClean="0"/>
              <a:t>This new church was said to 				be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Catholic</a:t>
            </a:r>
            <a:r>
              <a:rPr lang="en-US" sz="2800" dirty="0" smtClean="0"/>
              <a:t>, which means 			universal.</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plus(in)">
                                      <p:cBhvr>
                                        <p:cTn id="7" dur="2000"/>
                                        <p:tgtEl>
                                          <p:spTgt spid="215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21507">
                                            <p:txEl>
                                              <p:pRg st="1" end="1"/>
                                            </p:txEl>
                                          </p:spTgt>
                                        </p:tgtEl>
                                        <p:attrNameLst>
                                          <p:attrName>style.visibility</p:attrName>
                                        </p:attrNameLst>
                                      </p:cBhvr>
                                      <p:to>
                                        <p:strVal val="visible"/>
                                      </p:to>
                                    </p:set>
                                    <p:animEffect transition="in" filter="plus(in)">
                                      <p:cBhvr>
                                        <p:cTn id="12" dur="2000"/>
                                        <p:tgtEl>
                                          <p:spTgt spid="215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21507">
                                            <p:txEl>
                                              <p:pRg st="2" end="2"/>
                                            </p:txEl>
                                          </p:spTgt>
                                        </p:tgtEl>
                                        <p:attrNameLst>
                                          <p:attrName>style.visibility</p:attrName>
                                        </p:attrNameLst>
                                      </p:cBhvr>
                                      <p:to>
                                        <p:strVal val="visible"/>
                                      </p:to>
                                    </p:set>
                                    <p:animEffect transition="in" filter="plus(in)">
                                      <p:cBhvr>
                                        <p:cTn id="17" dur="2000"/>
                                        <p:tgtEl>
                                          <p:spTgt spid="215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21507">
                                            <p:txEl>
                                              <p:pRg st="3" end="3"/>
                                            </p:txEl>
                                          </p:spTgt>
                                        </p:tgtEl>
                                        <p:attrNameLst>
                                          <p:attrName>style.visibility</p:attrName>
                                        </p:attrNameLst>
                                      </p:cBhvr>
                                      <p:to>
                                        <p:strVal val="visible"/>
                                      </p:to>
                                    </p:set>
                                    <p:animEffect transition="in" filter="plus(in)">
                                      <p:cBhvr>
                                        <p:cTn id="22" dur="2000"/>
                                        <p:tgtEl>
                                          <p:spTgt spid="215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21507">
                                            <p:txEl>
                                              <p:pRg st="4" end="4"/>
                                            </p:txEl>
                                          </p:spTgt>
                                        </p:tgtEl>
                                        <p:attrNameLst>
                                          <p:attrName>style.visibility</p:attrName>
                                        </p:attrNameLst>
                                      </p:cBhvr>
                                      <p:to>
                                        <p:strVal val="visible"/>
                                      </p:to>
                                    </p:set>
                                    <p:animEffect transition="in" filter="plus(in)">
                                      <p:cBhvr>
                                        <p:cTn id="27" dur="2000"/>
                                        <p:tgtEl>
                                          <p:spTgt spid="2150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21507">
                                            <p:txEl>
                                              <p:pRg st="5" end="5"/>
                                            </p:txEl>
                                          </p:spTgt>
                                        </p:tgtEl>
                                        <p:attrNameLst>
                                          <p:attrName>style.visibility</p:attrName>
                                        </p:attrNameLst>
                                      </p:cBhvr>
                                      <p:to>
                                        <p:strVal val="visible"/>
                                      </p:to>
                                    </p:set>
                                    <p:animEffect transition="in" filter="plus(in)">
                                      <p:cBhvr>
                                        <p:cTn id="32" dur="2000"/>
                                        <p:tgtEl>
                                          <p:spTgt spid="215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7" descr="petrus-venter-baptism"/>
          <p:cNvPicPr>
            <a:picLocks noChangeAspect="1" noChangeArrowheads="1"/>
          </p:cNvPicPr>
          <p:nvPr/>
        </p:nvPicPr>
        <p:blipFill>
          <a:blip r:embed="rId2">
            <a:lum bright="-24000"/>
          </a:blip>
          <a:srcRect/>
          <a:stretch>
            <a:fillRect/>
          </a:stretch>
        </p:blipFill>
        <p:spPr bwMode="auto">
          <a:xfrm>
            <a:off x="5715000" y="3533775"/>
            <a:ext cx="3429000" cy="3324225"/>
          </a:xfrm>
          <a:prstGeom prst="rect">
            <a:avLst/>
          </a:prstGeom>
          <a:noFill/>
          <a:ln w="9525">
            <a:noFill/>
            <a:miter lim="800000"/>
            <a:headEnd/>
            <a:tailEnd/>
          </a:ln>
        </p:spPr>
      </p:pic>
      <p:pic>
        <p:nvPicPr>
          <p:cNvPr id="55299" name="Picture 5" descr="Eucharist%203"/>
          <p:cNvPicPr>
            <a:picLocks noChangeAspect="1" noChangeArrowheads="1"/>
          </p:cNvPicPr>
          <p:nvPr/>
        </p:nvPicPr>
        <p:blipFill>
          <a:blip r:embed="rId3">
            <a:lum bright="-30000"/>
          </a:blip>
          <a:srcRect/>
          <a:stretch>
            <a:fillRect/>
          </a:stretch>
        </p:blipFill>
        <p:spPr bwMode="auto">
          <a:xfrm>
            <a:off x="5741988" y="0"/>
            <a:ext cx="3402012" cy="3733800"/>
          </a:xfrm>
          <a:prstGeom prst="rect">
            <a:avLst/>
          </a:prstGeom>
          <a:noFill/>
          <a:ln w="9525">
            <a:noFill/>
            <a:miter lim="800000"/>
            <a:headEnd/>
            <a:tailEnd/>
          </a:ln>
        </p:spPr>
      </p:pic>
      <p:sp>
        <p:nvSpPr>
          <p:cNvPr id="49155" name="Rectangle 3"/>
          <p:cNvSpPr>
            <a:spLocks noGrp="1" noChangeArrowheads="1"/>
          </p:cNvSpPr>
          <p:nvPr>
            <p:ph type="body" idx="1"/>
          </p:nvPr>
        </p:nvSpPr>
        <p:spPr>
          <a:xfrm>
            <a:off x="457200" y="0"/>
            <a:ext cx="8229600" cy="6096000"/>
          </a:xfrm>
        </p:spPr>
        <p:txBody>
          <a:bodyPr/>
          <a:lstStyle/>
          <a:p>
            <a:pPr eaLnBrk="1" hangingPunct="1">
              <a:lnSpc>
                <a:spcPct val="80000"/>
              </a:lnSpc>
              <a:buFont typeface="Wingdings" pitchFamily="2" charset="2"/>
              <a:buChar char="V"/>
              <a:defRPr/>
            </a:pPr>
            <a:r>
              <a:rPr lang="en-US" sz="2800" dirty="0" smtClean="0"/>
              <a:t>Three main divisions of Christianity: </a:t>
            </a:r>
            <a:r>
              <a:rPr lang="en-US" sz="2800" dirty="0" smtClean="0">
                <a:solidFill>
                  <a:srgbClr val="FFFF00"/>
                </a:solidFill>
              </a:rPr>
              <a:t>Roman Catholic (headed by a pope in Rome), </a:t>
            </a:r>
            <a:r>
              <a:rPr lang="en-US" sz="2800" dirty="0" smtClean="0">
                <a:solidFill>
                  <a:srgbClr val="FF0000"/>
                </a:solidFill>
              </a:rPr>
              <a:t>Eastern Orthodox</a:t>
            </a:r>
            <a:r>
              <a:rPr lang="en-US" sz="2800" dirty="0" smtClean="0">
                <a:solidFill>
                  <a:srgbClr val="FFFF00"/>
                </a:solidFill>
              </a:rPr>
              <a:t>, and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Protestant</a:t>
            </a:r>
          </a:p>
          <a:p>
            <a:pPr eaLnBrk="1" hangingPunct="1">
              <a:lnSpc>
                <a:spcPct val="80000"/>
              </a:lnSpc>
              <a:buFont typeface="Wingdings" pitchFamily="2" charset="2"/>
              <a:buChar char="V"/>
              <a:defRPr/>
            </a:pP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Protestant</a:t>
            </a:r>
            <a:r>
              <a:rPr lang="en-US" sz="2800" dirty="0" smtClean="0"/>
              <a:t> – a Christian that split from the Roman Catholic church in the 16th century</a:t>
            </a:r>
          </a:p>
          <a:p>
            <a:pPr eaLnBrk="1" hangingPunct="1">
              <a:lnSpc>
                <a:spcPct val="80000"/>
              </a:lnSpc>
              <a:buFont typeface="Wingdings" pitchFamily="2" charset="2"/>
              <a:buChar char="V"/>
              <a:defRPr/>
            </a:pPr>
            <a:r>
              <a:rPr lang="en-US" sz="2800" dirty="0" smtClean="0">
                <a:solidFill>
                  <a:srgbClr val="000004"/>
                </a:solidFill>
                <a:effectLst>
                  <a:outerShdw blurRad="38100" dist="38100" dir="2700000" algn="tl">
                    <a:srgbClr val="FFFFFF"/>
                  </a:outerShdw>
                </a:effectLst>
              </a:rPr>
              <a:t>Gospels</a:t>
            </a:r>
            <a:r>
              <a:rPr lang="en-US" sz="2800" dirty="0" smtClean="0"/>
              <a:t> – The first four books of the New Testament containing the life and teachings of Jesus Christ</a:t>
            </a:r>
          </a:p>
          <a:p>
            <a:pPr eaLnBrk="1" hangingPunct="1">
              <a:lnSpc>
                <a:spcPct val="80000"/>
              </a:lnSpc>
              <a:buFont typeface="Wingdings" pitchFamily="2" charset="2"/>
              <a:buChar char="V"/>
              <a:defRPr/>
            </a:pPr>
            <a:r>
              <a:rPr lang="en-US" sz="2800" dirty="0" smtClean="0">
                <a:solidFill>
                  <a:srgbClr val="FF00FF"/>
                </a:solidFill>
                <a:effectLst>
                  <a:outerShdw blurRad="38100" dist="38100" dir="2700000" algn="tl">
                    <a:srgbClr val="000000"/>
                  </a:outerShdw>
                </a:effectLst>
              </a:rPr>
              <a:t>Easter</a:t>
            </a:r>
            <a:r>
              <a:rPr lang="en-US" sz="2800" dirty="0" smtClean="0"/>
              <a:t> – Holiday commemorating the resurrection of Jesus Christ</a:t>
            </a:r>
          </a:p>
          <a:p>
            <a:pPr eaLnBrk="1" hangingPunct="1">
              <a:lnSpc>
                <a:spcPct val="80000"/>
              </a:lnSpc>
              <a:buFont typeface="Wingdings" pitchFamily="2" charset="2"/>
              <a:buChar char="V"/>
              <a:defRPr/>
            </a:pPr>
            <a:r>
              <a:rPr lang="en-US" sz="2800" dirty="0" smtClean="0">
                <a:solidFill>
                  <a:srgbClr val="FF0000"/>
                </a:solidFill>
                <a:effectLst>
                  <a:outerShdw blurRad="38100" dist="38100" dir="2700000" algn="tl">
                    <a:srgbClr val="000000"/>
                  </a:outerShdw>
                </a:effectLst>
              </a:rPr>
              <a:t>Resurrection</a:t>
            </a:r>
            <a:r>
              <a:rPr lang="en-US" sz="2800" dirty="0" smtClean="0"/>
              <a:t> – The rising of Jesus Christ from the dead on the third day after his crucifixion</a:t>
            </a:r>
          </a:p>
          <a:p>
            <a:pPr eaLnBrk="1" hangingPunct="1">
              <a:lnSpc>
                <a:spcPct val="80000"/>
              </a:lnSpc>
              <a:buFont typeface="Wingdings" pitchFamily="2" charset="2"/>
              <a:buChar char="V"/>
              <a:defRPr/>
            </a:pP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Eucharist</a:t>
            </a:r>
            <a:r>
              <a:rPr lang="en-US" sz="2800" dirty="0" smtClean="0"/>
              <a:t> – blessed bread and wine shared in Christian worship; also called Holy Communion</a:t>
            </a:r>
          </a:p>
          <a:p>
            <a:pPr eaLnBrk="1" hangingPunct="1">
              <a:lnSpc>
                <a:spcPct val="80000"/>
              </a:lnSpc>
              <a:buFont typeface="Wingdings" pitchFamily="2" charset="2"/>
              <a:buChar char="V"/>
              <a:defRPr/>
            </a:pPr>
            <a:r>
              <a:rPr lang="en-US" sz="2800" dirty="0" smtClean="0">
                <a:solidFill>
                  <a:srgbClr val="000004"/>
                </a:solidFill>
                <a:effectLst>
                  <a:outerShdw blurRad="38100" dist="38100" dir="2700000" algn="tl">
                    <a:srgbClr val="FFFFFF"/>
                  </a:outerShdw>
                </a:effectLst>
              </a:rPr>
              <a:t>Baptism</a:t>
            </a:r>
            <a:r>
              <a:rPr lang="en-US" sz="2800" dirty="0" smtClean="0"/>
              <a:t> – ceremony of initiation into the Christian church, usually with water</a:t>
            </a:r>
          </a:p>
          <a:p>
            <a:pPr eaLnBrk="1" hangingPunct="1">
              <a:lnSpc>
                <a:spcPct val="80000"/>
              </a:lnSpc>
              <a:buFont typeface="Wingdings" pitchFamily="2" charset="2"/>
              <a:buChar char="V"/>
              <a:defRPr/>
            </a:pPr>
            <a:r>
              <a:rPr lang="en-US" sz="2800" dirty="0" smtClean="0"/>
              <a:t>END SEC. 3</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strips(downLeft)">
                                      <p:cBhvr>
                                        <p:cTn id="7" dur="500"/>
                                        <p:tgtEl>
                                          <p:spTgt spid="491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strips(downLeft)">
                                      <p:cBhvr>
                                        <p:cTn id="12" dur="500"/>
                                        <p:tgtEl>
                                          <p:spTgt spid="491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strips(downLeft)">
                                      <p:cBhvr>
                                        <p:cTn id="17" dur="500"/>
                                        <p:tgtEl>
                                          <p:spTgt spid="491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49155">
                                            <p:txEl>
                                              <p:pRg st="3" end="3"/>
                                            </p:txEl>
                                          </p:spTgt>
                                        </p:tgtEl>
                                        <p:attrNameLst>
                                          <p:attrName>style.visibility</p:attrName>
                                        </p:attrNameLst>
                                      </p:cBhvr>
                                      <p:to>
                                        <p:strVal val="visible"/>
                                      </p:to>
                                    </p:set>
                                    <p:animEffect transition="in" filter="strips(downLeft)">
                                      <p:cBhvr>
                                        <p:cTn id="22" dur="500"/>
                                        <p:tgtEl>
                                          <p:spTgt spid="491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49155">
                                            <p:txEl>
                                              <p:pRg st="4" end="4"/>
                                            </p:txEl>
                                          </p:spTgt>
                                        </p:tgtEl>
                                        <p:attrNameLst>
                                          <p:attrName>style.visibility</p:attrName>
                                        </p:attrNameLst>
                                      </p:cBhvr>
                                      <p:to>
                                        <p:strVal val="visible"/>
                                      </p:to>
                                    </p:set>
                                    <p:animEffect transition="in" filter="strips(downLeft)">
                                      <p:cBhvr>
                                        <p:cTn id="27" dur="500"/>
                                        <p:tgtEl>
                                          <p:spTgt spid="491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49155">
                                            <p:txEl>
                                              <p:pRg st="5" end="5"/>
                                            </p:txEl>
                                          </p:spTgt>
                                        </p:tgtEl>
                                        <p:attrNameLst>
                                          <p:attrName>style.visibility</p:attrName>
                                        </p:attrNameLst>
                                      </p:cBhvr>
                                      <p:to>
                                        <p:strVal val="visible"/>
                                      </p:to>
                                    </p:set>
                                    <p:animEffect transition="in" filter="strips(downLeft)">
                                      <p:cBhvr>
                                        <p:cTn id="32" dur="500"/>
                                        <p:tgtEl>
                                          <p:spTgt spid="4915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49155">
                                            <p:txEl>
                                              <p:pRg st="6" end="6"/>
                                            </p:txEl>
                                          </p:spTgt>
                                        </p:tgtEl>
                                        <p:attrNameLst>
                                          <p:attrName>style.visibility</p:attrName>
                                        </p:attrNameLst>
                                      </p:cBhvr>
                                      <p:to>
                                        <p:strVal val="visible"/>
                                      </p:to>
                                    </p:set>
                                    <p:animEffect transition="in" filter="strips(downLeft)">
                                      <p:cBhvr>
                                        <p:cTn id="37" dur="500"/>
                                        <p:tgtEl>
                                          <p:spTgt spid="4915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12" fill="hold" grpId="0" nodeType="clickEffect">
                                  <p:stCondLst>
                                    <p:cond delay="0"/>
                                  </p:stCondLst>
                                  <p:childTnLst>
                                    <p:set>
                                      <p:cBhvr>
                                        <p:cTn id="41" dur="1" fill="hold">
                                          <p:stCondLst>
                                            <p:cond delay="0"/>
                                          </p:stCondLst>
                                        </p:cTn>
                                        <p:tgtEl>
                                          <p:spTgt spid="49155">
                                            <p:txEl>
                                              <p:pRg st="7" end="7"/>
                                            </p:txEl>
                                          </p:spTgt>
                                        </p:tgtEl>
                                        <p:attrNameLst>
                                          <p:attrName>style.visibility</p:attrName>
                                        </p:attrNameLst>
                                      </p:cBhvr>
                                      <p:to>
                                        <p:strVal val="visible"/>
                                      </p:to>
                                    </p:set>
                                    <p:animEffect transition="in" filter="strips(downLeft)">
                                      <p:cBhvr>
                                        <p:cTn id="42" dur="500"/>
                                        <p:tgtEl>
                                          <p:spTgt spid="491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p:cNvPicPr>
            <a:picLocks noChangeAspect="1" noChangeArrowheads="1"/>
          </p:cNvPicPr>
          <p:nvPr/>
        </p:nvPicPr>
        <p:blipFill>
          <a:blip r:embed="rId2"/>
          <a:srcRect/>
          <a:stretch>
            <a:fillRect/>
          </a:stretch>
        </p:blipFill>
        <p:spPr bwMode="auto">
          <a:xfrm>
            <a:off x="1143000" y="0"/>
            <a:ext cx="6794500" cy="6858000"/>
          </a:xfrm>
          <a:prstGeom prst="rect">
            <a:avLst/>
          </a:prstGeom>
          <a:noFill/>
          <a:ln w="12700">
            <a:noFill/>
            <a:miter lim="800000"/>
            <a:headEnd type="none" w="sm" len="sm"/>
            <a:tailEnd type="none" w="sm" len="sm"/>
          </a:ln>
        </p:spPr>
      </p:pic>
      <p:sp>
        <p:nvSpPr>
          <p:cNvPr id="22530" name="Rectangle 2"/>
          <p:cNvSpPr>
            <a:spLocks noGrp="1" noChangeArrowheads="1"/>
          </p:cNvSpPr>
          <p:nvPr>
            <p:ph type="title"/>
          </p:nvPr>
        </p:nvSpPr>
        <p:spPr>
          <a:xfrm>
            <a:off x="1447800" y="228600"/>
            <a:ext cx="8229600" cy="1143000"/>
          </a:xfrm>
        </p:spPr>
        <p:txBody>
          <a:bodyPr/>
          <a:lstStyle/>
          <a:p>
            <a:pPr eaLnBrk="1" hangingPunct="1">
              <a:defRPr/>
            </a:pPr>
            <a:r>
              <a:rPr lang="en-US" dirty="0" smtClean="0"/>
              <a:t>Origins of Islam</a:t>
            </a:r>
          </a:p>
        </p:txBody>
      </p:sp>
      <p:sp>
        <p:nvSpPr>
          <p:cNvPr id="22531" name="Rectangle 3"/>
          <p:cNvSpPr>
            <a:spLocks noGrp="1" noChangeArrowheads="1"/>
          </p:cNvSpPr>
          <p:nvPr>
            <p:ph type="body" idx="1"/>
          </p:nvPr>
        </p:nvSpPr>
        <p:spPr>
          <a:xfrm>
            <a:off x="457200" y="2286000"/>
            <a:ext cx="8229600" cy="4495800"/>
          </a:xfrm>
        </p:spPr>
        <p:txBody>
          <a:bodyPr/>
          <a:lstStyle/>
          <a:p>
            <a:pPr eaLnBrk="1" hangingPunct="1">
              <a:buFont typeface="Wingdings" pitchFamily="2" charset="2"/>
              <a:buChar char="Z"/>
              <a:defRPr/>
            </a:pPr>
            <a:r>
              <a:rPr lang="en-US" sz="2800" dirty="0" smtClean="0"/>
              <a:t>The Prophet </a:t>
            </a:r>
            <a:r>
              <a:rPr lang="en-US" sz="2800" dirty="0" smtClean="0">
                <a:solidFill>
                  <a:srgbClr val="000004"/>
                </a:solidFill>
                <a:effectLst>
                  <a:outerShdw blurRad="38100" dist="38100" dir="2700000" algn="tl">
                    <a:srgbClr val="FFFFFF"/>
                  </a:outerShdw>
                </a:effectLst>
              </a:rPr>
              <a:t>Muhammad</a:t>
            </a:r>
            <a:r>
              <a:rPr lang="en-US" sz="2800" dirty="0" smtClean="0"/>
              <a:t> was an Arab born in 570 CE, in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Mecca</a:t>
            </a:r>
            <a:r>
              <a:rPr lang="en-US" sz="2800" dirty="0" smtClean="0"/>
              <a:t>, which is in present-day Saudi Arabia. He was a merchant known as “al-</a:t>
            </a:r>
            <a:r>
              <a:rPr lang="en-US" sz="2800" dirty="0" err="1" smtClean="0"/>
              <a:t>Amin</a:t>
            </a:r>
            <a:r>
              <a:rPr lang="en-US" sz="2800" dirty="0" smtClean="0"/>
              <a:t>,” the trustworthy one.</a:t>
            </a:r>
          </a:p>
          <a:p>
            <a:pPr eaLnBrk="1" hangingPunct="1">
              <a:buFont typeface="Wingdings" pitchFamily="2" charset="2"/>
              <a:buChar char="Z"/>
              <a:defRPr/>
            </a:pPr>
            <a:r>
              <a:rPr lang="en-US" sz="2800" dirty="0" smtClean="0"/>
              <a:t>According to Islamic tradition, in 610 CE, while he was praying in a cave, he had a vision of the angle </a:t>
            </a:r>
            <a:r>
              <a:rPr lang="en-US" sz="2800" dirty="0" smtClean="0">
                <a:solidFill>
                  <a:srgbClr val="FF0000"/>
                </a:solidFill>
                <a:effectLst>
                  <a:outerShdw blurRad="38100" dist="38100" dir="2700000" algn="tl">
                    <a:srgbClr val="000000"/>
                  </a:outerShdw>
                </a:effectLst>
              </a:rPr>
              <a:t>Gabriel</a:t>
            </a:r>
            <a:r>
              <a:rPr lang="en-US" sz="2800" dirty="0" smtClean="0"/>
              <a:t>, a figure in the Hebrew Bible.</a:t>
            </a:r>
          </a:p>
          <a:p>
            <a:pPr eaLnBrk="1" hangingPunct="1">
              <a:buFont typeface="Wingdings" pitchFamily="2" charset="2"/>
              <a:buChar char="Z"/>
              <a:defRPr/>
            </a:pPr>
            <a:r>
              <a:rPr lang="en-US" sz="2800" dirty="0" smtClean="0"/>
              <a:t>The angle gave him messages from God, called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Allah</a:t>
            </a:r>
            <a:r>
              <a:rPr lang="en-US" sz="2800" dirty="0" smtClean="0"/>
              <a:t> in Arabic.</a:t>
            </a:r>
          </a:p>
          <a:p>
            <a:pPr eaLnBrk="1" hangingPunct="1">
              <a:buFont typeface="Wingdings" pitchFamily="2" charset="2"/>
              <a:buChar char="Z"/>
              <a:defRPr/>
            </a:pPr>
            <a:endParaRPr lang="en-US" sz="2800"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499"/>
                                          </p:stCondLst>
                                        </p:cTn>
                                        <p:tgtEl>
                                          <p:spTgt spid="22532"/>
                                        </p:tgtEl>
                                        <p:attrNameLst>
                                          <p:attrName>style.visibility</p:attrName>
                                        </p:attrNameLst>
                                      </p:cBhvr>
                                      <p:to>
                                        <p:strVal val="visible"/>
                                      </p:to>
                                    </p:set>
                                    <p:anim to="" calcmode="lin" valueType="num">
                                      <p:cBhvr>
                                        <p:cTn id="7" dur="1" fill="hold"/>
                                        <p:tgtEl>
                                          <p:spTgt spid="2253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 to="" calcmode="lin" valueType="num">
                                      <p:cBhvr>
                                        <p:cTn id="12" dur="1" fill="hold"/>
                                        <p:tgtEl>
                                          <p:spTgt spid="2253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2531">
                                            <p:txEl>
                                              <p:pRg st="1" end="1"/>
                                            </p:txEl>
                                          </p:spTgt>
                                        </p:tgtEl>
                                        <p:attrNameLst>
                                          <p:attrName>style.visibility</p:attrName>
                                        </p:attrNameLst>
                                      </p:cBhvr>
                                      <p:to>
                                        <p:strVal val="visible"/>
                                      </p:to>
                                    </p:set>
                                    <p:anim to="" calcmode="lin" valueType="num">
                                      <p:cBhvr>
                                        <p:cTn id="17" dur="1" fill="hold"/>
                                        <p:tgtEl>
                                          <p:spTgt spid="2253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2531">
                                            <p:txEl>
                                              <p:pRg st="2" end="2"/>
                                            </p:txEl>
                                          </p:spTgt>
                                        </p:tgtEl>
                                        <p:attrNameLst>
                                          <p:attrName>style.visibility</p:attrName>
                                        </p:attrNameLst>
                                      </p:cBhvr>
                                      <p:to>
                                        <p:strVal val="visible"/>
                                      </p:to>
                                    </p:set>
                                    <p:anim to="" calcmode="lin" valueType="num">
                                      <p:cBhvr>
                                        <p:cTn id="22" dur="1" fill="hold"/>
                                        <p:tgtEl>
                                          <p:spTgt spid="22531">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1"/>
          <p:cNvSpPr txBox="1">
            <a:spLocks noChangeArrowheads="1"/>
          </p:cNvSpPr>
          <p:nvPr/>
        </p:nvSpPr>
        <p:spPr bwMode="auto">
          <a:xfrm>
            <a:off x="0" y="228600"/>
            <a:ext cx="9144000" cy="6002338"/>
          </a:xfrm>
          <a:prstGeom prst="rect">
            <a:avLst/>
          </a:prstGeom>
          <a:noFill/>
          <a:ln w="9525">
            <a:noFill/>
            <a:miter lim="800000"/>
            <a:headEnd/>
            <a:tailEnd/>
          </a:ln>
        </p:spPr>
        <p:txBody>
          <a:bodyPr>
            <a:spAutoFit/>
          </a:bodyPr>
          <a:lstStyle/>
          <a:p>
            <a:pPr>
              <a:buFont typeface="Wingdings" pitchFamily="2" charset="2"/>
              <a:buChar char="Z"/>
            </a:pPr>
            <a:r>
              <a:rPr lang="en-US" sz="3200"/>
              <a:t> Muhammad taught that Abraham, Moses, and	Jesus were each prophets, but that Jews 	and Christians had misunderstood their 	teachings.</a:t>
            </a:r>
          </a:p>
          <a:p>
            <a:pPr>
              <a:buFont typeface="Wingdings" pitchFamily="2" charset="2"/>
              <a:buChar char="Z"/>
            </a:pPr>
            <a:r>
              <a:rPr lang="en-US" sz="3200"/>
              <a:t>Many of the poor who heard Muhammad’s 	message accepted it because he called for 	social justice and equality.</a:t>
            </a:r>
          </a:p>
          <a:p>
            <a:pPr>
              <a:buFont typeface="Wingdings" pitchFamily="2" charset="2"/>
              <a:buChar char="Z"/>
            </a:pPr>
            <a:r>
              <a:rPr lang="en-US" sz="3200"/>
              <a:t>A great number of powerful leaders and rich 	merchants, however, rejected 		Muhammad's message.</a:t>
            </a:r>
          </a:p>
          <a:p>
            <a:pPr>
              <a:buFont typeface="Wingdings" pitchFamily="2" charset="2"/>
              <a:buChar char="Z"/>
            </a:pPr>
            <a:r>
              <a:rPr lang="en-US" sz="3200"/>
              <a:t>They saw him has a threat to their 	economic security.</a:t>
            </a:r>
          </a:p>
        </p:txBody>
      </p:sp>
      <p:pic>
        <p:nvPicPr>
          <p:cNvPr id="57347" name="Picture 2" descr="http://www.eretzyisroel.org/~jkatz/koran.gif"/>
          <p:cNvPicPr>
            <a:picLocks noChangeAspect="1" noChangeArrowheads="1"/>
          </p:cNvPicPr>
          <p:nvPr/>
        </p:nvPicPr>
        <p:blipFill>
          <a:blip r:embed="rId2"/>
          <a:srcRect/>
          <a:stretch>
            <a:fillRect/>
          </a:stretch>
        </p:blipFill>
        <p:spPr bwMode="auto">
          <a:xfrm>
            <a:off x="6629400" y="4267200"/>
            <a:ext cx="2276475" cy="226695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Effect transition="in" filter="wipe(down)">
                                      <p:cBhvr>
                                        <p:cTn id="7" dur="580">
                                          <p:stCondLst>
                                            <p:cond delay="0"/>
                                          </p:stCondLst>
                                        </p:cTn>
                                        <p:tgtEl>
                                          <p:spTgt spid="33794">
                                            <p:txEl>
                                              <p:pRg st="0" end="0"/>
                                            </p:txEl>
                                          </p:spTgt>
                                        </p:tgtEl>
                                      </p:cBhvr>
                                    </p:animEffect>
                                    <p:anim calcmode="lin" valueType="num">
                                      <p:cBhvr>
                                        <p:cTn id="8" dur="1822" tmFilter="0,0; 0.14,0.36; 0.43,0.73; 0.71,0.91; 1.0,1.0">
                                          <p:stCondLst>
                                            <p:cond delay="0"/>
                                          </p:stCondLst>
                                        </p:cTn>
                                        <p:tgtEl>
                                          <p:spTgt spid="3379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379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379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379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379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3794">
                                            <p:txEl>
                                              <p:pRg st="0" end="0"/>
                                            </p:txEl>
                                          </p:spTgt>
                                        </p:tgtEl>
                                      </p:cBhvr>
                                      <p:to x="100000" y="60000"/>
                                    </p:animScale>
                                    <p:animScale>
                                      <p:cBhvr>
                                        <p:cTn id="14" dur="166" decel="50000">
                                          <p:stCondLst>
                                            <p:cond delay="676"/>
                                          </p:stCondLst>
                                        </p:cTn>
                                        <p:tgtEl>
                                          <p:spTgt spid="33794">
                                            <p:txEl>
                                              <p:pRg st="0" end="0"/>
                                            </p:txEl>
                                          </p:spTgt>
                                        </p:tgtEl>
                                      </p:cBhvr>
                                      <p:to x="100000" y="100000"/>
                                    </p:animScale>
                                    <p:animScale>
                                      <p:cBhvr>
                                        <p:cTn id="15" dur="26">
                                          <p:stCondLst>
                                            <p:cond delay="1312"/>
                                          </p:stCondLst>
                                        </p:cTn>
                                        <p:tgtEl>
                                          <p:spTgt spid="33794">
                                            <p:txEl>
                                              <p:pRg st="0" end="0"/>
                                            </p:txEl>
                                          </p:spTgt>
                                        </p:tgtEl>
                                      </p:cBhvr>
                                      <p:to x="100000" y="80000"/>
                                    </p:animScale>
                                    <p:animScale>
                                      <p:cBhvr>
                                        <p:cTn id="16" dur="166" decel="50000">
                                          <p:stCondLst>
                                            <p:cond delay="1338"/>
                                          </p:stCondLst>
                                        </p:cTn>
                                        <p:tgtEl>
                                          <p:spTgt spid="33794">
                                            <p:txEl>
                                              <p:pRg st="0" end="0"/>
                                            </p:txEl>
                                          </p:spTgt>
                                        </p:tgtEl>
                                      </p:cBhvr>
                                      <p:to x="100000" y="100000"/>
                                    </p:animScale>
                                    <p:animScale>
                                      <p:cBhvr>
                                        <p:cTn id="17" dur="26">
                                          <p:stCondLst>
                                            <p:cond delay="1642"/>
                                          </p:stCondLst>
                                        </p:cTn>
                                        <p:tgtEl>
                                          <p:spTgt spid="33794">
                                            <p:txEl>
                                              <p:pRg st="0" end="0"/>
                                            </p:txEl>
                                          </p:spTgt>
                                        </p:tgtEl>
                                      </p:cBhvr>
                                      <p:to x="100000" y="90000"/>
                                    </p:animScale>
                                    <p:animScale>
                                      <p:cBhvr>
                                        <p:cTn id="18" dur="166" decel="50000">
                                          <p:stCondLst>
                                            <p:cond delay="1668"/>
                                          </p:stCondLst>
                                        </p:cTn>
                                        <p:tgtEl>
                                          <p:spTgt spid="33794">
                                            <p:txEl>
                                              <p:pRg st="0" end="0"/>
                                            </p:txEl>
                                          </p:spTgt>
                                        </p:tgtEl>
                                      </p:cBhvr>
                                      <p:to x="100000" y="100000"/>
                                    </p:animScale>
                                    <p:animScale>
                                      <p:cBhvr>
                                        <p:cTn id="19" dur="26">
                                          <p:stCondLst>
                                            <p:cond delay="1808"/>
                                          </p:stCondLst>
                                        </p:cTn>
                                        <p:tgtEl>
                                          <p:spTgt spid="33794">
                                            <p:txEl>
                                              <p:pRg st="0" end="0"/>
                                            </p:txEl>
                                          </p:spTgt>
                                        </p:tgtEl>
                                      </p:cBhvr>
                                      <p:to x="100000" y="95000"/>
                                    </p:animScale>
                                    <p:animScale>
                                      <p:cBhvr>
                                        <p:cTn id="20" dur="166" decel="50000">
                                          <p:stCondLst>
                                            <p:cond delay="1834"/>
                                          </p:stCondLst>
                                        </p:cTn>
                                        <p:tgtEl>
                                          <p:spTgt spid="33794">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3794">
                                            <p:txEl>
                                              <p:pRg st="1" end="1"/>
                                            </p:txEl>
                                          </p:spTgt>
                                        </p:tgtEl>
                                        <p:attrNameLst>
                                          <p:attrName>style.visibility</p:attrName>
                                        </p:attrNameLst>
                                      </p:cBhvr>
                                      <p:to>
                                        <p:strVal val="visible"/>
                                      </p:to>
                                    </p:set>
                                    <p:animEffect transition="in" filter="wipe(down)">
                                      <p:cBhvr>
                                        <p:cTn id="25" dur="580">
                                          <p:stCondLst>
                                            <p:cond delay="0"/>
                                          </p:stCondLst>
                                        </p:cTn>
                                        <p:tgtEl>
                                          <p:spTgt spid="33794">
                                            <p:txEl>
                                              <p:pRg st="1" end="1"/>
                                            </p:txEl>
                                          </p:spTgt>
                                        </p:tgtEl>
                                      </p:cBhvr>
                                    </p:animEffect>
                                    <p:anim calcmode="lin" valueType="num">
                                      <p:cBhvr>
                                        <p:cTn id="26" dur="1822" tmFilter="0,0; 0.14,0.36; 0.43,0.73; 0.71,0.91; 1.0,1.0">
                                          <p:stCondLst>
                                            <p:cond delay="0"/>
                                          </p:stCondLst>
                                        </p:cTn>
                                        <p:tgtEl>
                                          <p:spTgt spid="33794">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3794">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3794">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3794">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3794">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3794">
                                            <p:txEl>
                                              <p:pRg st="1" end="1"/>
                                            </p:txEl>
                                          </p:spTgt>
                                        </p:tgtEl>
                                      </p:cBhvr>
                                      <p:to x="100000" y="60000"/>
                                    </p:animScale>
                                    <p:animScale>
                                      <p:cBhvr>
                                        <p:cTn id="32" dur="166" decel="50000">
                                          <p:stCondLst>
                                            <p:cond delay="676"/>
                                          </p:stCondLst>
                                        </p:cTn>
                                        <p:tgtEl>
                                          <p:spTgt spid="33794">
                                            <p:txEl>
                                              <p:pRg st="1" end="1"/>
                                            </p:txEl>
                                          </p:spTgt>
                                        </p:tgtEl>
                                      </p:cBhvr>
                                      <p:to x="100000" y="100000"/>
                                    </p:animScale>
                                    <p:animScale>
                                      <p:cBhvr>
                                        <p:cTn id="33" dur="26">
                                          <p:stCondLst>
                                            <p:cond delay="1312"/>
                                          </p:stCondLst>
                                        </p:cTn>
                                        <p:tgtEl>
                                          <p:spTgt spid="33794">
                                            <p:txEl>
                                              <p:pRg st="1" end="1"/>
                                            </p:txEl>
                                          </p:spTgt>
                                        </p:tgtEl>
                                      </p:cBhvr>
                                      <p:to x="100000" y="80000"/>
                                    </p:animScale>
                                    <p:animScale>
                                      <p:cBhvr>
                                        <p:cTn id="34" dur="166" decel="50000">
                                          <p:stCondLst>
                                            <p:cond delay="1338"/>
                                          </p:stCondLst>
                                        </p:cTn>
                                        <p:tgtEl>
                                          <p:spTgt spid="33794">
                                            <p:txEl>
                                              <p:pRg st="1" end="1"/>
                                            </p:txEl>
                                          </p:spTgt>
                                        </p:tgtEl>
                                      </p:cBhvr>
                                      <p:to x="100000" y="100000"/>
                                    </p:animScale>
                                    <p:animScale>
                                      <p:cBhvr>
                                        <p:cTn id="35" dur="26">
                                          <p:stCondLst>
                                            <p:cond delay="1642"/>
                                          </p:stCondLst>
                                        </p:cTn>
                                        <p:tgtEl>
                                          <p:spTgt spid="33794">
                                            <p:txEl>
                                              <p:pRg st="1" end="1"/>
                                            </p:txEl>
                                          </p:spTgt>
                                        </p:tgtEl>
                                      </p:cBhvr>
                                      <p:to x="100000" y="90000"/>
                                    </p:animScale>
                                    <p:animScale>
                                      <p:cBhvr>
                                        <p:cTn id="36" dur="166" decel="50000">
                                          <p:stCondLst>
                                            <p:cond delay="1668"/>
                                          </p:stCondLst>
                                        </p:cTn>
                                        <p:tgtEl>
                                          <p:spTgt spid="33794">
                                            <p:txEl>
                                              <p:pRg st="1" end="1"/>
                                            </p:txEl>
                                          </p:spTgt>
                                        </p:tgtEl>
                                      </p:cBhvr>
                                      <p:to x="100000" y="100000"/>
                                    </p:animScale>
                                    <p:animScale>
                                      <p:cBhvr>
                                        <p:cTn id="37" dur="26">
                                          <p:stCondLst>
                                            <p:cond delay="1808"/>
                                          </p:stCondLst>
                                        </p:cTn>
                                        <p:tgtEl>
                                          <p:spTgt spid="33794">
                                            <p:txEl>
                                              <p:pRg st="1" end="1"/>
                                            </p:txEl>
                                          </p:spTgt>
                                        </p:tgtEl>
                                      </p:cBhvr>
                                      <p:to x="100000" y="95000"/>
                                    </p:animScale>
                                    <p:animScale>
                                      <p:cBhvr>
                                        <p:cTn id="38" dur="166" decel="50000">
                                          <p:stCondLst>
                                            <p:cond delay="1834"/>
                                          </p:stCondLst>
                                        </p:cTn>
                                        <p:tgtEl>
                                          <p:spTgt spid="33794">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3794">
                                            <p:txEl>
                                              <p:pRg st="2" end="2"/>
                                            </p:txEl>
                                          </p:spTgt>
                                        </p:tgtEl>
                                        <p:attrNameLst>
                                          <p:attrName>style.visibility</p:attrName>
                                        </p:attrNameLst>
                                      </p:cBhvr>
                                      <p:to>
                                        <p:strVal val="visible"/>
                                      </p:to>
                                    </p:set>
                                    <p:animEffect transition="in" filter="wipe(down)">
                                      <p:cBhvr>
                                        <p:cTn id="43" dur="580">
                                          <p:stCondLst>
                                            <p:cond delay="0"/>
                                          </p:stCondLst>
                                        </p:cTn>
                                        <p:tgtEl>
                                          <p:spTgt spid="33794">
                                            <p:txEl>
                                              <p:pRg st="2" end="2"/>
                                            </p:txEl>
                                          </p:spTgt>
                                        </p:tgtEl>
                                      </p:cBhvr>
                                    </p:animEffect>
                                    <p:anim calcmode="lin" valueType="num">
                                      <p:cBhvr>
                                        <p:cTn id="44" dur="1822" tmFilter="0,0; 0.14,0.36; 0.43,0.73; 0.71,0.91; 1.0,1.0">
                                          <p:stCondLst>
                                            <p:cond delay="0"/>
                                          </p:stCondLst>
                                        </p:cTn>
                                        <p:tgtEl>
                                          <p:spTgt spid="33794">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3794">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3794">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3794">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3794">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3794">
                                            <p:txEl>
                                              <p:pRg st="2" end="2"/>
                                            </p:txEl>
                                          </p:spTgt>
                                        </p:tgtEl>
                                      </p:cBhvr>
                                      <p:to x="100000" y="60000"/>
                                    </p:animScale>
                                    <p:animScale>
                                      <p:cBhvr>
                                        <p:cTn id="50" dur="166" decel="50000">
                                          <p:stCondLst>
                                            <p:cond delay="676"/>
                                          </p:stCondLst>
                                        </p:cTn>
                                        <p:tgtEl>
                                          <p:spTgt spid="33794">
                                            <p:txEl>
                                              <p:pRg st="2" end="2"/>
                                            </p:txEl>
                                          </p:spTgt>
                                        </p:tgtEl>
                                      </p:cBhvr>
                                      <p:to x="100000" y="100000"/>
                                    </p:animScale>
                                    <p:animScale>
                                      <p:cBhvr>
                                        <p:cTn id="51" dur="26">
                                          <p:stCondLst>
                                            <p:cond delay="1312"/>
                                          </p:stCondLst>
                                        </p:cTn>
                                        <p:tgtEl>
                                          <p:spTgt spid="33794">
                                            <p:txEl>
                                              <p:pRg st="2" end="2"/>
                                            </p:txEl>
                                          </p:spTgt>
                                        </p:tgtEl>
                                      </p:cBhvr>
                                      <p:to x="100000" y="80000"/>
                                    </p:animScale>
                                    <p:animScale>
                                      <p:cBhvr>
                                        <p:cTn id="52" dur="166" decel="50000">
                                          <p:stCondLst>
                                            <p:cond delay="1338"/>
                                          </p:stCondLst>
                                        </p:cTn>
                                        <p:tgtEl>
                                          <p:spTgt spid="33794">
                                            <p:txEl>
                                              <p:pRg st="2" end="2"/>
                                            </p:txEl>
                                          </p:spTgt>
                                        </p:tgtEl>
                                      </p:cBhvr>
                                      <p:to x="100000" y="100000"/>
                                    </p:animScale>
                                    <p:animScale>
                                      <p:cBhvr>
                                        <p:cTn id="53" dur="26">
                                          <p:stCondLst>
                                            <p:cond delay="1642"/>
                                          </p:stCondLst>
                                        </p:cTn>
                                        <p:tgtEl>
                                          <p:spTgt spid="33794">
                                            <p:txEl>
                                              <p:pRg st="2" end="2"/>
                                            </p:txEl>
                                          </p:spTgt>
                                        </p:tgtEl>
                                      </p:cBhvr>
                                      <p:to x="100000" y="90000"/>
                                    </p:animScale>
                                    <p:animScale>
                                      <p:cBhvr>
                                        <p:cTn id="54" dur="166" decel="50000">
                                          <p:stCondLst>
                                            <p:cond delay="1668"/>
                                          </p:stCondLst>
                                        </p:cTn>
                                        <p:tgtEl>
                                          <p:spTgt spid="33794">
                                            <p:txEl>
                                              <p:pRg st="2" end="2"/>
                                            </p:txEl>
                                          </p:spTgt>
                                        </p:tgtEl>
                                      </p:cBhvr>
                                      <p:to x="100000" y="100000"/>
                                    </p:animScale>
                                    <p:animScale>
                                      <p:cBhvr>
                                        <p:cTn id="55" dur="26">
                                          <p:stCondLst>
                                            <p:cond delay="1808"/>
                                          </p:stCondLst>
                                        </p:cTn>
                                        <p:tgtEl>
                                          <p:spTgt spid="33794">
                                            <p:txEl>
                                              <p:pRg st="2" end="2"/>
                                            </p:txEl>
                                          </p:spTgt>
                                        </p:tgtEl>
                                      </p:cBhvr>
                                      <p:to x="100000" y="95000"/>
                                    </p:animScale>
                                    <p:animScale>
                                      <p:cBhvr>
                                        <p:cTn id="56" dur="166" decel="50000">
                                          <p:stCondLst>
                                            <p:cond delay="1834"/>
                                          </p:stCondLst>
                                        </p:cTn>
                                        <p:tgtEl>
                                          <p:spTgt spid="33794">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3794">
                                            <p:txEl>
                                              <p:pRg st="3" end="3"/>
                                            </p:txEl>
                                          </p:spTgt>
                                        </p:tgtEl>
                                        <p:attrNameLst>
                                          <p:attrName>style.visibility</p:attrName>
                                        </p:attrNameLst>
                                      </p:cBhvr>
                                      <p:to>
                                        <p:strVal val="visible"/>
                                      </p:to>
                                    </p:set>
                                    <p:animEffect transition="in" filter="wipe(down)">
                                      <p:cBhvr>
                                        <p:cTn id="61" dur="580">
                                          <p:stCondLst>
                                            <p:cond delay="0"/>
                                          </p:stCondLst>
                                        </p:cTn>
                                        <p:tgtEl>
                                          <p:spTgt spid="33794">
                                            <p:txEl>
                                              <p:pRg st="3" end="3"/>
                                            </p:txEl>
                                          </p:spTgt>
                                        </p:tgtEl>
                                      </p:cBhvr>
                                    </p:animEffect>
                                    <p:anim calcmode="lin" valueType="num">
                                      <p:cBhvr>
                                        <p:cTn id="62" dur="1822" tmFilter="0,0; 0.14,0.36; 0.43,0.73; 0.71,0.91; 1.0,1.0">
                                          <p:stCondLst>
                                            <p:cond delay="0"/>
                                          </p:stCondLst>
                                        </p:cTn>
                                        <p:tgtEl>
                                          <p:spTgt spid="33794">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3794">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3794">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3794">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3794">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3794">
                                            <p:txEl>
                                              <p:pRg st="3" end="3"/>
                                            </p:txEl>
                                          </p:spTgt>
                                        </p:tgtEl>
                                      </p:cBhvr>
                                      <p:to x="100000" y="60000"/>
                                    </p:animScale>
                                    <p:animScale>
                                      <p:cBhvr>
                                        <p:cTn id="68" dur="166" decel="50000">
                                          <p:stCondLst>
                                            <p:cond delay="676"/>
                                          </p:stCondLst>
                                        </p:cTn>
                                        <p:tgtEl>
                                          <p:spTgt spid="33794">
                                            <p:txEl>
                                              <p:pRg st="3" end="3"/>
                                            </p:txEl>
                                          </p:spTgt>
                                        </p:tgtEl>
                                      </p:cBhvr>
                                      <p:to x="100000" y="100000"/>
                                    </p:animScale>
                                    <p:animScale>
                                      <p:cBhvr>
                                        <p:cTn id="69" dur="26">
                                          <p:stCondLst>
                                            <p:cond delay="1312"/>
                                          </p:stCondLst>
                                        </p:cTn>
                                        <p:tgtEl>
                                          <p:spTgt spid="33794">
                                            <p:txEl>
                                              <p:pRg st="3" end="3"/>
                                            </p:txEl>
                                          </p:spTgt>
                                        </p:tgtEl>
                                      </p:cBhvr>
                                      <p:to x="100000" y="80000"/>
                                    </p:animScale>
                                    <p:animScale>
                                      <p:cBhvr>
                                        <p:cTn id="70" dur="166" decel="50000">
                                          <p:stCondLst>
                                            <p:cond delay="1338"/>
                                          </p:stCondLst>
                                        </p:cTn>
                                        <p:tgtEl>
                                          <p:spTgt spid="33794">
                                            <p:txEl>
                                              <p:pRg st="3" end="3"/>
                                            </p:txEl>
                                          </p:spTgt>
                                        </p:tgtEl>
                                      </p:cBhvr>
                                      <p:to x="100000" y="100000"/>
                                    </p:animScale>
                                    <p:animScale>
                                      <p:cBhvr>
                                        <p:cTn id="71" dur="26">
                                          <p:stCondLst>
                                            <p:cond delay="1642"/>
                                          </p:stCondLst>
                                        </p:cTn>
                                        <p:tgtEl>
                                          <p:spTgt spid="33794">
                                            <p:txEl>
                                              <p:pRg st="3" end="3"/>
                                            </p:txEl>
                                          </p:spTgt>
                                        </p:tgtEl>
                                      </p:cBhvr>
                                      <p:to x="100000" y="90000"/>
                                    </p:animScale>
                                    <p:animScale>
                                      <p:cBhvr>
                                        <p:cTn id="72" dur="166" decel="50000">
                                          <p:stCondLst>
                                            <p:cond delay="1668"/>
                                          </p:stCondLst>
                                        </p:cTn>
                                        <p:tgtEl>
                                          <p:spTgt spid="33794">
                                            <p:txEl>
                                              <p:pRg st="3" end="3"/>
                                            </p:txEl>
                                          </p:spTgt>
                                        </p:tgtEl>
                                      </p:cBhvr>
                                      <p:to x="100000" y="100000"/>
                                    </p:animScale>
                                    <p:animScale>
                                      <p:cBhvr>
                                        <p:cTn id="73" dur="26">
                                          <p:stCondLst>
                                            <p:cond delay="1808"/>
                                          </p:stCondLst>
                                        </p:cTn>
                                        <p:tgtEl>
                                          <p:spTgt spid="33794">
                                            <p:txEl>
                                              <p:pRg st="3" end="3"/>
                                            </p:txEl>
                                          </p:spTgt>
                                        </p:tgtEl>
                                      </p:cBhvr>
                                      <p:to x="100000" y="95000"/>
                                    </p:animScale>
                                    <p:animScale>
                                      <p:cBhvr>
                                        <p:cTn id="74" dur="166" decel="50000">
                                          <p:stCondLst>
                                            <p:cond delay="1834"/>
                                          </p:stCondLst>
                                        </p:cTn>
                                        <p:tgtEl>
                                          <p:spTgt spid="33794">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457200" y="152400"/>
            <a:ext cx="8229600" cy="5943600"/>
          </a:xfrm>
        </p:spPr>
        <p:txBody>
          <a:bodyPr/>
          <a:lstStyle/>
          <a:p>
            <a:pPr eaLnBrk="1" hangingPunct="1">
              <a:buFont typeface="Wingdings" pitchFamily="2" charset="2"/>
              <a:buChar char="Z"/>
              <a:defRPr/>
            </a:pPr>
            <a:r>
              <a:rPr lang="en-US" dirty="0" smtClean="0"/>
              <a:t>Muhammad spread the messages he received from Allah.</a:t>
            </a:r>
          </a:p>
          <a:p>
            <a:pPr eaLnBrk="1" hangingPunct="1">
              <a:buFont typeface="Wingdings" pitchFamily="2" charset="2"/>
              <a:buChar char="Z"/>
              <a:defRPr/>
            </a:pPr>
            <a:r>
              <a:rPr lang="en-US" dirty="0" smtClean="0"/>
              <a:t>He was forced to flee Mecca for Medina in 622 CE.</a:t>
            </a:r>
          </a:p>
          <a:p>
            <a:pPr eaLnBrk="1" hangingPunct="1">
              <a:buFont typeface="Wingdings" pitchFamily="2" charset="2"/>
              <a:buChar char="Z"/>
              <a:defRPr/>
            </a:pPr>
            <a:r>
              <a:rPr lang="en-US" dirty="0" smtClean="0"/>
              <a:t>This flight is known as the </a:t>
            </a:r>
            <a:r>
              <a:rPr lang="en-US" dirty="0" err="1" smtClean="0">
                <a:solidFill>
                  <a:schemeClr val="bg2"/>
                </a:solidFill>
                <a:effectLst>
                  <a:outerShdw blurRad="38100" dist="38100" dir="2700000" algn="tl">
                    <a:srgbClr val="000000"/>
                  </a:outerShdw>
                </a:effectLst>
              </a:rPr>
              <a:t>Hijrah</a:t>
            </a:r>
            <a:r>
              <a:rPr lang="en-US" dirty="0" smtClean="0"/>
              <a:t>.</a:t>
            </a:r>
          </a:p>
          <a:p>
            <a:pPr eaLnBrk="1" hangingPunct="1">
              <a:buFont typeface="Wingdings" pitchFamily="2" charset="2"/>
              <a:buChar char="Z"/>
              <a:defRPr/>
            </a:pPr>
            <a:r>
              <a:rPr lang="en-US" dirty="0" smtClean="0"/>
              <a:t>The </a:t>
            </a:r>
            <a:r>
              <a:rPr lang="en-US"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Islamic calendar</a:t>
            </a:r>
            <a:r>
              <a:rPr lang="en-US" dirty="0" smtClean="0"/>
              <a:t> begins at this date.</a:t>
            </a:r>
          </a:p>
          <a:p>
            <a:pPr eaLnBrk="1" hangingPunct="1">
              <a:buFont typeface="Wingdings" pitchFamily="2" charset="2"/>
              <a:buChar char="Z"/>
              <a:defRPr/>
            </a:pPr>
            <a:r>
              <a:rPr lang="en-US" dirty="0" smtClean="0"/>
              <a:t>By the time he died in 632 CE, Islamic control of central Arabia was well underway.</a:t>
            </a:r>
          </a:p>
        </p:txBody>
      </p:sp>
      <p:pic>
        <p:nvPicPr>
          <p:cNvPr id="58371" name="Picture 5" descr="The Arab World in 622CE (click to enlarge)">
            <a:hlinkClick r:id="rId2"/>
          </p:cNvPr>
          <p:cNvPicPr>
            <a:picLocks noChangeAspect="1" noChangeArrowheads="1"/>
          </p:cNvPicPr>
          <p:nvPr/>
        </p:nvPicPr>
        <p:blipFill>
          <a:blip r:embed="rId3"/>
          <a:srcRect/>
          <a:stretch>
            <a:fillRect/>
          </a:stretch>
        </p:blipFill>
        <p:spPr bwMode="auto">
          <a:xfrm>
            <a:off x="0" y="4519613"/>
            <a:ext cx="3962400" cy="2338387"/>
          </a:xfrm>
          <a:prstGeom prst="rect">
            <a:avLst/>
          </a:prstGeom>
          <a:noFill/>
          <a:ln w="9525">
            <a:noFill/>
            <a:miter lim="800000"/>
            <a:headEnd/>
            <a:tailEnd/>
          </a:ln>
        </p:spPr>
      </p:pic>
      <p:pic>
        <p:nvPicPr>
          <p:cNvPr id="58372" name="Picture 7" descr="The Arab World in 632CE (click to enlarge)">
            <a:hlinkClick r:id="rId4"/>
          </p:cNvPr>
          <p:cNvPicPr>
            <a:picLocks noChangeAspect="1" noChangeArrowheads="1"/>
          </p:cNvPicPr>
          <p:nvPr/>
        </p:nvPicPr>
        <p:blipFill>
          <a:blip r:embed="rId5"/>
          <a:srcRect/>
          <a:stretch>
            <a:fillRect/>
          </a:stretch>
        </p:blipFill>
        <p:spPr bwMode="auto">
          <a:xfrm>
            <a:off x="5867400" y="4543425"/>
            <a:ext cx="3276600" cy="2314575"/>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to="" calcmode="lin" valueType="num">
                                      <p:cBhvr>
                                        <p:cTn id="7" dur="1" fill="hold"/>
                                        <p:tgtEl>
                                          <p:spTgt spid="2355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3555">
                                            <p:txEl>
                                              <p:pRg st="1" end="1"/>
                                            </p:txEl>
                                          </p:spTgt>
                                        </p:tgtEl>
                                        <p:attrNameLst>
                                          <p:attrName>style.visibility</p:attrName>
                                        </p:attrNameLst>
                                      </p:cBhvr>
                                      <p:to>
                                        <p:strVal val="visible"/>
                                      </p:to>
                                    </p:set>
                                    <p:anim to="" calcmode="lin" valueType="num">
                                      <p:cBhvr>
                                        <p:cTn id="12" dur="1" fill="hold"/>
                                        <p:tgtEl>
                                          <p:spTgt spid="2355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3555">
                                            <p:txEl>
                                              <p:pRg st="2" end="2"/>
                                            </p:txEl>
                                          </p:spTgt>
                                        </p:tgtEl>
                                        <p:attrNameLst>
                                          <p:attrName>style.visibility</p:attrName>
                                        </p:attrNameLst>
                                      </p:cBhvr>
                                      <p:to>
                                        <p:strVal val="visible"/>
                                      </p:to>
                                    </p:set>
                                    <p:anim to="" calcmode="lin" valueType="num">
                                      <p:cBhvr>
                                        <p:cTn id="17" dur="1" fill="hold"/>
                                        <p:tgtEl>
                                          <p:spTgt spid="23555">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3555">
                                            <p:txEl>
                                              <p:pRg st="3" end="3"/>
                                            </p:txEl>
                                          </p:spTgt>
                                        </p:tgtEl>
                                        <p:attrNameLst>
                                          <p:attrName>style.visibility</p:attrName>
                                        </p:attrNameLst>
                                      </p:cBhvr>
                                      <p:to>
                                        <p:strVal val="visible"/>
                                      </p:to>
                                    </p:set>
                                    <p:anim to="" calcmode="lin" valueType="num">
                                      <p:cBhvr>
                                        <p:cTn id="22" dur="1" fill="hold"/>
                                        <p:tgtEl>
                                          <p:spTgt spid="23555">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3555">
                                            <p:txEl>
                                              <p:pRg st="4" end="4"/>
                                            </p:txEl>
                                          </p:spTgt>
                                        </p:tgtEl>
                                        <p:attrNameLst>
                                          <p:attrName>style.visibility</p:attrName>
                                        </p:attrNameLst>
                                      </p:cBhvr>
                                      <p:to>
                                        <p:strVal val="visible"/>
                                      </p:to>
                                    </p:set>
                                    <p:anim to="" calcmode="lin" valueType="num">
                                      <p:cBhvr>
                                        <p:cTn id="27" dur="1" fill="hold"/>
                                        <p:tgtEl>
                                          <p:spTgt spid="23555">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5" descr="sunni shia muslim map"/>
          <p:cNvPicPr>
            <a:picLocks noChangeAspect="1" noChangeArrowheads="1"/>
          </p:cNvPicPr>
          <p:nvPr/>
        </p:nvPicPr>
        <p:blipFill>
          <a:blip r:embed="rId2"/>
          <a:srcRect/>
          <a:stretch>
            <a:fillRect/>
          </a:stretch>
        </p:blipFill>
        <p:spPr bwMode="auto">
          <a:xfrm>
            <a:off x="3676650" y="3067050"/>
            <a:ext cx="5467350" cy="3790950"/>
          </a:xfrm>
          <a:prstGeom prst="rect">
            <a:avLst/>
          </a:prstGeom>
          <a:noFill/>
          <a:ln w="9525">
            <a:noFill/>
            <a:miter lim="800000"/>
            <a:headEnd/>
            <a:tailEnd/>
          </a:ln>
        </p:spPr>
      </p:pic>
      <p:sp>
        <p:nvSpPr>
          <p:cNvPr id="24579" name="Rectangle 3"/>
          <p:cNvSpPr>
            <a:spLocks noGrp="1" noChangeArrowheads="1"/>
          </p:cNvSpPr>
          <p:nvPr>
            <p:ph type="body" idx="1"/>
          </p:nvPr>
        </p:nvSpPr>
        <p:spPr>
          <a:xfrm>
            <a:off x="0" y="76200"/>
            <a:ext cx="9144000" cy="5867400"/>
          </a:xfrm>
        </p:spPr>
        <p:txBody>
          <a:bodyPr/>
          <a:lstStyle/>
          <a:p>
            <a:pPr eaLnBrk="1" hangingPunct="1">
              <a:lnSpc>
                <a:spcPct val="80000"/>
              </a:lnSpc>
              <a:buFont typeface="Wingdings" pitchFamily="2" charset="2"/>
              <a:buChar char="Z"/>
              <a:defRPr/>
            </a:pPr>
            <a:r>
              <a:rPr lang="en-US" sz="2400" dirty="0" smtClean="0"/>
              <a:t>Before 700 CE, Muhammad’s followers were fighting over his successor.</a:t>
            </a:r>
          </a:p>
          <a:p>
            <a:pPr eaLnBrk="1" hangingPunct="1">
              <a:lnSpc>
                <a:spcPct val="80000"/>
              </a:lnSpc>
              <a:buFont typeface="Wingdings" pitchFamily="2" charset="2"/>
              <a:buChar char="Z"/>
              <a:defRPr/>
            </a:pPr>
            <a:r>
              <a:rPr lang="en-US" sz="2400" dirty="0" smtClean="0"/>
              <a:t>The fight split Muslims into the </a:t>
            </a:r>
            <a:r>
              <a:rPr lang="en-US" sz="2400" dirty="0" err="1" smtClean="0"/>
              <a:t>Shi’a</a:t>
            </a:r>
            <a:r>
              <a:rPr lang="en-US" sz="2400" dirty="0" smtClean="0"/>
              <a:t> and the Sunni.</a:t>
            </a:r>
          </a:p>
          <a:p>
            <a:pPr eaLnBrk="1" hangingPunct="1">
              <a:lnSpc>
                <a:spcPct val="80000"/>
              </a:lnSpc>
              <a:buFont typeface="Wingdings" pitchFamily="2" charset="2"/>
              <a:buChar char="Z"/>
              <a:defRPr/>
            </a:pPr>
            <a:r>
              <a:rPr lang="en-US" sz="2400" dirty="0" smtClean="0"/>
              <a:t>The </a:t>
            </a:r>
            <a:r>
              <a:rPr lang="en-US" sz="2400" dirty="0" err="1" smtClean="0"/>
              <a:t>Shi’a</a:t>
            </a:r>
            <a:r>
              <a:rPr lang="en-US" sz="2400" dirty="0" smtClean="0"/>
              <a:t> comprise 10% - 15% of Islamic followers today and	 Sunni comprise close to 90%.</a:t>
            </a:r>
          </a:p>
          <a:p>
            <a:pPr eaLnBrk="1" hangingPunct="1">
              <a:lnSpc>
                <a:spcPct val="80000"/>
              </a:lnSpc>
              <a:buFont typeface="Wingdings" pitchFamily="2" charset="2"/>
              <a:buChar char="Z"/>
              <a:defRPr/>
            </a:pPr>
            <a:r>
              <a:rPr lang="en-US" sz="2400" dirty="0" smtClean="0">
                <a:solidFill>
                  <a:srgbClr val="FF0000"/>
                </a:solidFill>
                <a:effectLst>
                  <a:outerShdw blurRad="38100" dist="38100" dir="2700000" algn="tl">
                    <a:srgbClr val="000000"/>
                  </a:outerShdw>
                </a:effectLst>
              </a:rPr>
              <a:t>Sunni</a:t>
            </a:r>
            <a:r>
              <a:rPr lang="en-US" sz="2400" dirty="0" smtClean="0"/>
              <a:t> – Orthodox Muslim who accepts the traditional teachings	of the Koran and the authority of the descendants of 	Caliph Ali. </a:t>
            </a:r>
          </a:p>
          <a:p>
            <a:pPr eaLnBrk="1" hangingPunct="1">
              <a:lnSpc>
                <a:spcPct val="80000"/>
              </a:lnSpc>
              <a:buFont typeface="Wingdings" pitchFamily="2" charset="2"/>
              <a:buChar char="Z"/>
              <a:defRPr/>
            </a:pPr>
            <a:r>
              <a:rPr lang="en-US" sz="2400" dirty="0" smtClean="0"/>
              <a:t>They believe that the Caliph (leader of Islam) </a:t>
            </a:r>
            <a:r>
              <a:rPr lang="en-US" sz="2400" b="1" u="sng" dirty="0" smtClean="0">
                <a:effectLst>
                  <a:outerShdw blurRad="38100" dist="38100" dir="2700000" algn="tl">
                    <a:srgbClr val="000000">
                      <a:alpha val="43137"/>
                    </a:srgbClr>
                  </a:outerShdw>
                </a:effectLst>
              </a:rPr>
              <a:t>does not </a:t>
            </a:r>
            <a:r>
              <a:rPr lang="en-US" sz="2400" dirty="0" smtClean="0"/>
              <a:t>have to 	be a blood relative 							of Muhammad.</a:t>
            </a:r>
          </a:p>
          <a:p>
            <a:pPr eaLnBrk="1" hangingPunct="1">
              <a:lnSpc>
                <a:spcPct val="80000"/>
              </a:lnSpc>
              <a:buFont typeface="Wingdings" pitchFamily="2" charset="2"/>
              <a:buChar char="Z"/>
              <a:defRPr/>
            </a:pPr>
            <a:r>
              <a:rPr lang="en-US" sz="2400" dirty="0" err="1"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Shi’a</a:t>
            </a:r>
            <a:r>
              <a:rPr lang="en-US" sz="2400" dirty="0" smtClean="0"/>
              <a:t> (Shiite) – A 	Muslim 						who rejects the 						authority of the 						religious leaders 							who succeeded 					Muhammad’s 							son-in-law Ali &amp; the 						Caliph must be a 						blood relative.</a:t>
            </a:r>
          </a:p>
          <a:p>
            <a:pPr eaLnBrk="1" hangingPunct="1">
              <a:lnSpc>
                <a:spcPct val="80000"/>
              </a:lnSpc>
              <a:defRPr/>
            </a:pPr>
            <a:endParaRPr lang="en-US" sz="2800" dirty="0" smtClean="0"/>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4579">
                                            <p:txEl>
                                              <p:pRg st="0" end="0"/>
                                            </p:txEl>
                                          </p:spTgt>
                                        </p:tgtEl>
                                        <p:attrNameLst>
                                          <p:attrName>style.visibility</p:attrName>
                                        </p:attrNameLst>
                                      </p:cBhvr>
                                      <p:to>
                                        <p:strVal val="visible"/>
                                      </p:to>
                                    </p:set>
                                    <p:anim to="" calcmode="lin" valueType="num">
                                      <p:cBhvr>
                                        <p:cTn id="7" dur="1" fill="hold"/>
                                        <p:tgtEl>
                                          <p:spTgt spid="24579">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4579">
                                            <p:txEl>
                                              <p:pRg st="1" end="1"/>
                                            </p:txEl>
                                          </p:spTgt>
                                        </p:tgtEl>
                                        <p:attrNameLst>
                                          <p:attrName>style.visibility</p:attrName>
                                        </p:attrNameLst>
                                      </p:cBhvr>
                                      <p:to>
                                        <p:strVal val="visible"/>
                                      </p:to>
                                    </p:set>
                                    <p:anim to="" calcmode="lin" valueType="num">
                                      <p:cBhvr>
                                        <p:cTn id="12" dur="1" fill="hold"/>
                                        <p:tgtEl>
                                          <p:spTgt spid="24579">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4579">
                                            <p:txEl>
                                              <p:pRg st="2" end="2"/>
                                            </p:txEl>
                                          </p:spTgt>
                                        </p:tgtEl>
                                        <p:attrNameLst>
                                          <p:attrName>style.visibility</p:attrName>
                                        </p:attrNameLst>
                                      </p:cBhvr>
                                      <p:to>
                                        <p:strVal val="visible"/>
                                      </p:to>
                                    </p:set>
                                    <p:anim to="" calcmode="lin" valueType="num">
                                      <p:cBhvr>
                                        <p:cTn id="17" dur="1" fill="hold"/>
                                        <p:tgtEl>
                                          <p:spTgt spid="2457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4579">
                                            <p:txEl>
                                              <p:pRg st="3" end="3"/>
                                            </p:txEl>
                                          </p:spTgt>
                                        </p:tgtEl>
                                        <p:attrNameLst>
                                          <p:attrName>style.visibility</p:attrName>
                                        </p:attrNameLst>
                                      </p:cBhvr>
                                      <p:to>
                                        <p:strVal val="visible"/>
                                      </p:to>
                                    </p:set>
                                    <p:anim to="" calcmode="lin" valueType="num">
                                      <p:cBhvr>
                                        <p:cTn id="22" dur="1" fill="hold"/>
                                        <p:tgtEl>
                                          <p:spTgt spid="24579">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4579">
                                            <p:txEl>
                                              <p:pRg st="4" end="4"/>
                                            </p:txEl>
                                          </p:spTgt>
                                        </p:tgtEl>
                                        <p:attrNameLst>
                                          <p:attrName>style.visibility</p:attrName>
                                        </p:attrNameLst>
                                      </p:cBhvr>
                                      <p:to>
                                        <p:strVal val="visible"/>
                                      </p:to>
                                    </p:set>
                                    <p:anim to="" calcmode="lin" valueType="num">
                                      <p:cBhvr>
                                        <p:cTn id="27" dur="1" fill="hold"/>
                                        <p:tgtEl>
                                          <p:spTgt spid="24579">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4579">
                                            <p:txEl>
                                              <p:pRg st="5" end="5"/>
                                            </p:txEl>
                                          </p:spTgt>
                                        </p:tgtEl>
                                        <p:attrNameLst>
                                          <p:attrName>style.visibility</p:attrName>
                                        </p:attrNameLst>
                                      </p:cBhvr>
                                      <p:to>
                                        <p:strVal val="visible"/>
                                      </p:to>
                                    </p:set>
                                    <p:anim to="" calcmode="lin" valueType="num">
                                      <p:cBhvr>
                                        <p:cTn id="32" dur="1" fill="hold"/>
                                        <p:tgtEl>
                                          <p:spTgt spid="24579">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
          <p:cNvSpPr txBox="1">
            <a:spLocks noChangeArrowheads="1"/>
          </p:cNvSpPr>
          <p:nvPr/>
        </p:nvSpPr>
        <p:spPr bwMode="auto">
          <a:xfrm>
            <a:off x="152400" y="0"/>
            <a:ext cx="8991600" cy="6124575"/>
          </a:xfrm>
          <a:prstGeom prst="rect">
            <a:avLst/>
          </a:prstGeom>
          <a:noFill/>
          <a:ln w="9525">
            <a:noFill/>
            <a:miter lim="800000"/>
            <a:headEnd/>
            <a:tailEnd/>
          </a:ln>
        </p:spPr>
        <p:txBody>
          <a:bodyPr>
            <a:spAutoFit/>
          </a:bodyPr>
          <a:lstStyle/>
          <a:p>
            <a:pPr>
              <a:buFont typeface="Wingdings" pitchFamily="2" charset="2"/>
              <a:buChar char="Z"/>
            </a:pPr>
            <a:r>
              <a:rPr lang="en-US" sz="2800"/>
              <a:t>Within a century, Islam spread throughout the Middle	 East and North Africa. </a:t>
            </a:r>
          </a:p>
          <a:p>
            <a:pPr>
              <a:buFont typeface="Wingdings" pitchFamily="2" charset="2"/>
              <a:buChar char="Z"/>
            </a:pPr>
            <a:r>
              <a:rPr lang="en-US" sz="2800"/>
              <a:t>Muslims even conquered parts of Spain. </a:t>
            </a:r>
          </a:p>
          <a:p>
            <a:pPr>
              <a:buFont typeface="Wingdings" pitchFamily="2" charset="2"/>
              <a:buChar char="Z"/>
            </a:pPr>
            <a:r>
              <a:rPr lang="en-US" sz="2800"/>
              <a:t>Their military campaigns were inspired by a desire to	 spread Islam, and for some, a desire for wealth 	and power. </a:t>
            </a:r>
          </a:p>
          <a:p>
            <a:pPr>
              <a:buFont typeface="Wingdings" pitchFamily="2" charset="2"/>
              <a:buChar char="Z"/>
            </a:pPr>
            <a:r>
              <a:rPr lang="en-US" sz="2800"/>
              <a:t>Due to divisions in 					Christianity, 						many former 					Christians in 						North Africa 						actually 						welcomed the 						new religion.</a:t>
            </a:r>
          </a:p>
        </p:txBody>
      </p:sp>
      <p:pic>
        <p:nvPicPr>
          <p:cNvPr id="60419" name="Picture 2" descr="http://worldmapsonline.com/UnivHist/30308_6.gif"/>
          <p:cNvPicPr>
            <a:picLocks noChangeAspect="1" noChangeArrowheads="1"/>
          </p:cNvPicPr>
          <p:nvPr/>
        </p:nvPicPr>
        <p:blipFill>
          <a:blip r:embed="rId2"/>
          <a:srcRect t="9332" b="12000"/>
          <a:stretch>
            <a:fillRect/>
          </a:stretch>
        </p:blipFill>
        <p:spPr bwMode="auto">
          <a:xfrm>
            <a:off x="3816350" y="2667000"/>
            <a:ext cx="5327650" cy="41910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 calcmode="lin" valueType="num">
                                      <p:cBhvr>
                                        <p:cTn id="7" dur="500" fill="hold"/>
                                        <p:tgtEl>
                                          <p:spTgt spid="3686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686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686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686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36866">
                                            <p:txEl>
                                              <p:pRg st="1" end="1"/>
                                            </p:txEl>
                                          </p:spTgt>
                                        </p:tgtEl>
                                        <p:attrNameLst>
                                          <p:attrName>style.visibility</p:attrName>
                                        </p:attrNameLst>
                                      </p:cBhvr>
                                      <p:to>
                                        <p:strVal val="visible"/>
                                      </p:to>
                                    </p:set>
                                    <p:anim calcmode="lin" valueType="num">
                                      <p:cBhvr>
                                        <p:cTn id="15" dur="500" fill="hold"/>
                                        <p:tgtEl>
                                          <p:spTgt spid="3686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3686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3686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3686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36866">
                                            <p:txEl>
                                              <p:pRg st="2" end="2"/>
                                            </p:txEl>
                                          </p:spTgt>
                                        </p:tgtEl>
                                        <p:attrNameLst>
                                          <p:attrName>style.visibility</p:attrName>
                                        </p:attrNameLst>
                                      </p:cBhvr>
                                      <p:to>
                                        <p:strVal val="visible"/>
                                      </p:to>
                                    </p:set>
                                    <p:anim calcmode="lin" valueType="num">
                                      <p:cBhvr>
                                        <p:cTn id="23" dur="500" fill="hold"/>
                                        <p:tgtEl>
                                          <p:spTgt spid="3686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3686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3686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3686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36866">
                                            <p:txEl>
                                              <p:pRg st="3" end="3"/>
                                            </p:txEl>
                                          </p:spTgt>
                                        </p:tgtEl>
                                        <p:attrNameLst>
                                          <p:attrName>style.visibility</p:attrName>
                                        </p:attrNameLst>
                                      </p:cBhvr>
                                      <p:to>
                                        <p:strVal val="visible"/>
                                      </p:to>
                                    </p:set>
                                    <p:anim calcmode="lin" valueType="num">
                                      <p:cBhvr>
                                        <p:cTn id="31" dur="500" fill="hold"/>
                                        <p:tgtEl>
                                          <p:spTgt spid="3686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3686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3686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3686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1442" name="Picture 5" descr="Pillars of Islam"/>
          <p:cNvPicPr>
            <a:picLocks noChangeAspect="1" noChangeArrowheads="1"/>
          </p:cNvPicPr>
          <p:nvPr/>
        </p:nvPicPr>
        <p:blipFill>
          <a:blip r:embed="rId2"/>
          <a:srcRect/>
          <a:stretch>
            <a:fillRect/>
          </a:stretch>
        </p:blipFill>
        <p:spPr bwMode="auto">
          <a:xfrm>
            <a:off x="4343400" y="3124200"/>
            <a:ext cx="5019675" cy="3344863"/>
          </a:xfrm>
          <a:prstGeom prst="rect">
            <a:avLst/>
          </a:prstGeom>
          <a:noFill/>
          <a:ln w="9525">
            <a:noFill/>
            <a:miter lim="800000"/>
            <a:headEnd/>
            <a:tailEnd/>
          </a:ln>
        </p:spPr>
      </p:pic>
      <p:sp>
        <p:nvSpPr>
          <p:cNvPr id="25603" name="Rectangle 3"/>
          <p:cNvSpPr>
            <a:spLocks noGrp="1" noChangeArrowheads="1"/>
          </p:cNvSpPr>
          <p:nvPr>
            <p:ph type="body" idx="1"/>
          </p:nvPr>
        </p:nvSpPr>
        <p:spPr>
          <a:xfrm>
            <a:off x="76200" y="0"/>
            <a:ext cx="8839200" cy="5943600"/>
          </a:xfrm>
        </p:spPr>
        <p:txBody>
          <a:bodyPr/>
          <a:lstStyle/>
          <a:p>
            <a:pPr eaLnBrk="1" hangingPunct="1">
              <a:lnSpc>
                <a:spcPct val="80000"/>
              </a:lnSpc>
              <a:buFont typeface="Wingdings" pitchFamily="2" charset="2"/>
              <a:buChar char="Z"/>
              <a:defRPr/>
            </a:pPr>
            <a:r>
              <a:rPr lang="en-US" sz="2800" dirty="0" smtClean="0"/>
              <a:t>The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Five Pillars of Islam</a:t>
            </a:r>
            <a:r>
              <a:rPr lang="en-US" sz="2800" dirty="0" smtClean="0"/>
              <a:t> is the term for the religion’s five main beliefs.</a:t>
            </a:r>
          </a:p>
          <a:p>
            <a:pPr eaLnBrk="1" hangingPunct="1">
              <a:lnSpc>
                <a:spcPct val="80000"/>
              </a:lnSpc>
              <a:buFont typeface="Wingdings" pitchFamily="2" charset="2"/>
              <a:buChar char="Z"/>
              <a:defRPr/>
            </a:pPr>
            <a:r>
              <a:rPr lang="en-US" sz="2800" dirty="0" smtClean="0"/>
              <a:t>They are accepted by all Sunnis and </a:t>
            </a:r>
            <a:r>
              <a:rPr lang="en-US" sz="2800" dirty="0" err="1" smtClean="0"/>
              <a:t>Shi’as</a:t>
            </a:r>
            <a:r>
              <a:rPr lang="en-US" sz="2800" dirty="0" smtClean="0"/>
              <a:t>, but the </a:t>
            </a:r>
            <a:r>
              <a:rPr lang="en-US" sz="2800" dirty="0" err="1" smtClean="0"/>
              <a:t>Shi’as</a:t>
            </a:r>
            <a:r>
              <a:rPr lang="en-US" sz="2800" dirty="0" smtClean="0"/>
              <a:t> have added several other practices to form the Branched of Religion.</a:t>
            </a:r>
          </a:p>
          <a:p>
            <a:pPr eaLnBrk="1" hangingPunct="1">
              <a:lnSpc>
                <a:spcPct val="80000"/>
              </a:lnSpc>
              <a:buFont typeface="Wingdings" pitchFamily="2" charset="2"/>
              <a:buChar char="Z"/>
              <a:defRPr/>
            </a:pPr>
            <a:r>
              <a:rPr lang="en-US" sz="2800" dirty="0" smtClean="0"/>
              <a:t>The Five Pillars are:</a:t>
            </a:r>
          </a:p>
          <a:p>
            <a:pPr lvl="1" eaLnBrk="1" hangingPunct="1">
              <a:lnSpc>
                <a:spcPct val="80000"/>
              </a:lnSpc>
              <a:buFont typeface="Wingdings" pitchFamily="2" charset="2"/>
              <a:buChar char="Z"/>
              <a:defRPr/>
            </a:pPr>
            <a:r>
              <a:rPr lang="en-US" sz="2400" dirty="0" smtClean="0"/>
              <a:t>Believe in only one God and Muhammad is his messenger (</a:t>
            </a:r>
            <a:r>
              <a:rPr lang="en-US" sz="2400" dirty="0" err="1" smtClean="0">
                <a:solidFill>
                  <a:srgbClr val="FF0000"/>
                </a:solidFill>
              </a:rPr>
              <a:t>Shahada</a:t>
            </a:r>
            <a:r>
              <a:rPr lang="en-US" sz="2400" dirty="0" smtClean="0"/>
              <a:t>)</a:t>
            </a:r>
          </a:p>
          <a:p>
            <a:pPr lvl="1" eaLnBrk="1" hangingPunct="1">
              <a:lnSpc>
                <a:spcPct val="80000"/>
              </a:lnSpc>
              <a:buFont typeface="Wingdings" pitchFamily="2" charset="2"/>
              <a:buChar char="Z"/>
              <a:defRPr/>
            </a:pPr>
            <a:r>
              <a:rPr lang="en-US" sz="2400" dirty="0" smtClean="0"/>
              <a:t>Pray in the direction of 					Mecca five times a day 					(</a:t>
            </a:r>
            <a:r>
              <a:rPr lang="en-US" sz="2400" dirty="0" err="1" smtClean="0">
                <a:solidFill>
                  <a:srgbClr val="000004"/>
                </a:solidFill>
              </a:rPr>
              <a:t>Salat</a:t>
            </a:r>
            <a:r>
              <a:rPr lang="en-US" sz="2400" dirty="0" smtClean="0"/>
              <a:t>)</a:t>
            </a:r>
          </a:p>
          <a:p>
            <a:pPr lvl="1" eaLnBrk="1" hangingPunct="1">
              <a:lnSpc>
                <a:spcPct val="80000"/>
              </a:lnSpc>
              <a:buFont typeface="Wingdings" pitchFamily="2" charset="2"/>
              <a:buChar char="Z"/>
              <a:defRPr/>
            </a:pPr>
            <a:r>
              <a:rPr lang="en-US" sz="2400" dirty="0" smtClean="0"/>
              <a:t>Donate money to the 					poor (</a:t>
            </a:r>
            <a:r>
              <a:rPr lang="en-US" sz="2400" dirty="0" err="1" smtClean="0">
                <a:solidFill>
                  <a:srgbClr val="FFFF00"/>
                </a:solidFill>
              </a:rPr>
              <a:t>Zakat</a:t>
            </a:r>
            <a:r>
              <a:rPr lang="en-US" sz="2400" dirty="0" smtClean="0"/>
              <a:t>)</a:t>
            </a:r>
          </a:p>
          <a:p>
            <a:pPr lvl="1" eaLnBrk="1" hangingPunct="1">
              <a:lnSpc>
                <a:spcPct val="80000"/>
              </a:lnSpc>
              <a:buFont typeface="Wingdings" pitchFamily="2" charset="2"/>
              <a:buChar char="Z"/>
              <a:defRPr/>
            </a:pPr>
            <a:r>
              <a:rPr lang="en-US" sz="2400" dirty="0" smtClean="0"/>
              <a:t>Fast during the month of 					Ramadan (</a:t>
            </a:r>
            <a:r>
              <a:rPr lang="en-US" sz="2400" dirty="0" err="1" smtClean="0">
                <a:solidFill>
                  <a:srgbClr val="FF00FF"/>
                </a:solidFill>
              </a:rPr>
              <a:t>Sawm</a:t>
            </a:r>
            <a:r>
              <a:rPr lang="en-US" sz="2400" dirty="0" smtClean="0"/>
              <a:t>)</a:t>
            </a:r>
          </a:p>
          <a:p>
            <a:pPr lvl="1" eaLnBrk="1" hangingPunct="1">
              <a:lnSpc>
                <a:spcPct val="80000"/>
              </a:lnSpc>
              <a:buFont typeface="Wingdings" pitchFamily="2" charset="2"/>
              <a:buChar char="Z"/>
              <a:defRPr/>
            </a:pPr>
            <a:r>
              <a:rPr lang="en-US" sz="2400" dirty="0" smtClean="0"/>
              <a:t>Make a journey, or hajj, 						to Mecca at least once.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to="" calcmode="lin" valueType="num">
                                      <p:cBhvr>
                                        <p:cTn id="7" dur="1" fill="hold"/>
                                        <p:tgtEl>
                                          <p:spTgt spid="2560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 to="" calcmode="lin" valueType="num">
                                      <p:cBhvr>
                                        <p:cTn id="12" dur="1" fill="hold"/>
                                        <p:tgtEl>
                                          <p:spTgt spid="2560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 to="" calcmode="lin" valueType="num">
                                      <p:cBhvr>
                                        <p:cTn id="17" dur="1" fill="hold"/>
                                        <p:tgtEl>
                                          <p:spTgt spid="2560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5603">
                                            <p:txEl>
                                              <p:pRg st="3" end="3"/>
                                            </p:txEl>
                                          </p:spTgt>
                                        </p:tgtEl>
                                        <p:attrNameLst>
                                          <p:attrName>style.visibility</p:attrName>
                                        </p:attrNameLst>
                                      </p:cBhvr>
                                      <p:to>
                                        <p:strVal val="visible"/>
                                      </p:to>
                                    </p:set>
                                    <p:anim to="" calcmode="lin" valueType="num">
                                      <p:cBhvr>
                                        <p:cTn id="22" dur="1" fill="hold"/>
                                        <p:tgtEl>
                                          <p:spTgt spid="2560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anim to="" calcmode="lin" valueType="num">
                                      <p:cBhvr>
                                        <p:cTn id="27" dur="1" fill="hold"/>
                                        <p:tgtEl>
                                          <p:spTgt spid="2560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5603">
                                            <p:txEl>
                                              <p:pRg st="5" end="5"/>
                                            </p:txEl>
                                          </p:spTgt>
                                        </p:tgtEl>
                                        <p:attrNameLst>
                                          <p:attrName>style.visibility</p:attrName>
                                        </p:attrNameLst>
                                      </p:cBhvr>
                                      <p:to>
                                        <p:strVal val="visible"/>
                                      </p:to>
                                    </p:set>
                                    <p:anim to="" calcmode="lin" valueType="num">
                                      <p:cBhvr>
                                        <p:cTn id="32" dur="1" fill="hold"/>
                                        <p:tgtEl>
                                          <p:spTgt spid="25603">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5603">
                                            <p:txEl>
                                              <p:pRg st="6" end="6"/>
                                            </p:txEl>
                                          </p:spTgt>
                                        </p:tgtEl>
                                        <p:attrNameLst>
                                          <p:attrName>style.visibility</p:attrName>
                                        </p:attrNameLst>
                                      </p:cBhvr>
                                      <p:to>
                                        <p:strVal val="visible"/>
                                      </p:to>
                                    </p:set>
                                    <p:anim to="" calcmode="lin" valueType="num">
                                      <p:cBhvr>
                                        <p:cTn id="37" dur="1" fill="hold"/>
                                        <p:tgtEl>
                                          <p:spTgt spid="25603">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5603">
                                            <p:txEl>
                                              <p:pRg st="7" end="7"/>
                                            </p:txEl>
                                          </p:spTgt>
                                        </p:tgtEl>
                                        <p:attrNameLst>
                                          <p:attrName>style.visibility</p:attrName>
                                        </p:attrNameLst>
                                      </p:cBhvr>
                                      <p:to>
                                        <p:strVal val="visible"/>
                                      </p:to>
                                    </p:set>
                                    <p:anim to="" calcmode="lin" valueType="num">
                                      <p:cBhvr>
                                        <p:cTn id="42" dur="1" fill="hold"/>
                                        <p:tgtEl>
                                          <p:spTgt spid="25603">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5" descr="Image:Sabancimosque19082006.jpg">
            <a:hlinkClick r:id="rId2"/>
          </p:cNvPr>
          <p:cNvPicPr>
            <a:picLocks noChangeAspect="1" noChangeArrowheads="1"/>
          </p:cNvPicPr>
          <p:nvPr/>
        </p:nvPicPr>
        <p:blipFill>
          <a:blip r:embed="rId3"/>
          <a:srcRect/>
          <a:stretch>
            <a:fillRect/>
          </a:stretch>
        </p:blipFill>
        <p:spPr bwMode="auto">
          <a:xfrm>
            <a:off x="5843588" y="1828800"/>
            <a:ext cx="3300412" cy="5029200"/>
          </a:xfrm>
          <a:prstGeom prst="rect">
            <a:avLst/>
          </a:prstGeom>
          <a:noFill/>
          <a:ln w="9525">
            <a:noFill/>
            <a:miter lim="800000"/>
            <a:headEnd/>
            <a:tailEnd/>
          </a:ln>
        </p:spPr>
      </p:pic>
      <p:sp>
        <p:nvSpPr>
          <p:cNvPr id="26627" name="Rectangle 3"/>
          <p:cNvSpPr>
            <a:spLocks noGrp="1" noChangeArrowheads="1"/>
          </p:cNvSpPr>
          <p:nvPr>
            <p:ph type="body" idx="1"/>
          </p:nvPr>
        </p:nvSpPr>
        <p:spPr>
          <a:xfrm>
            <a:off x="457200" y="228600"/>
            <a:ext cx="8229600" cy="5867400"/>
          </a:xfrm>
        </p:spPr>
        <p:txBody>
          <a:bodyPr/>
          <a:lstStyle/>
          <a:p>
            <a:pPr eaLnBrk="1" hangingPunct="1">
              <a:lnSpc>
                <a:spcPct val="80000"/>
              </a:lnSpc>
              <a:buFont typeface="Wingdings" pitchFamily="2" charset="2"/>
              <a:buChar char="Z"/>
              <a:defRPr/>
            </a:pPr>
            <a:r>
              <a:rPr lang="en-US" sz="2800" dirty="0" smtClean="0"/>
              <a:t>Islam has other rites, including what Muslims are allowed to eat and drink (They don’t eat pork or drink alcohol)</a:t>
            </a:r>
          </a:p>
          <a:p>
            <a:pPr eaLnBrk="1" hangingPunct="1">
              <a:lnSpc>
                <a:spcPct val="80000"/>
              </a:lnSpc>
              <a:buFont typeface="Wingdings" pitchFamily="2" charset="2"/>
              <a:buChar char="Z"/>
              <a:defRPr/>
            </a:pPr>
            <a:r>
              <a:rPr lang="en-US" sz="2800" dirty="0" smtClean="0"/>
              <a:t>Also, the Qur'an, their scared book, explains a concept called jihad.</a:t>
            </a:r>
          </a:p>
          <a:p>
            <a:pPr eaLnBrk="1" hangingPunct="1">
              <a:lnSpc>
                <a:spcPct val="80000"/>
              </a:lnSpc>
              <a:buFont typeface="Wingdings" pitchFamily="2" charset="2"/>
              <a:buChar char="Z"/>
              <a:defRPr/>
            </a:pPr>
            <a:r>
              <a:rPr lang="en-US" sz="2800" dirty="0" smtClean="0"/>
              <a:t>Jihad requires believers to meet the enemies of Islam in combat.</a:t>
            </a:r>
          </a:p>
          <a:p>
            <a:pPr eaLnBrk="1" hangingPunct="1">
              <a:lnSpc>
                <a:spcPct val="80000"/>
              </a:lnSpc>
              <a:buFont typeface="Wingdings" pitchFamily="2" charset="2"/>
              <a:buChar char="Z"/>
              <a:defRPr/>
            </a:pPr>
            <a:r>
              <a:rPr lang="en-US" sz="2800" dirty="0" smtClean="0"/>
              <a:t>Enemies can be attacked by the heart, the tongue, the hand, or the sword.</a:t>
            </a:r>
          </a:p>
          <a:p>
            <a:pPr eaLnBrk="1" hangingPunct="1">
              <a:lnSpc>
                <a:spcPct val="80000"/>
              </a:lnSpc>
              <a:buFont typeface="Wingdings" pitchFamily="2" charset="2"/>
              <a:buChar char="Z"/>
              <a:defRPr/>
            </a:pPr>
            <a:r>
              <a:rPr lang="en-US" sz="2800" dirty="0" smtClean="0"/>
              <a:t>Muslims pray at a </a:t>
            </a:r>
            <a:r>
              <a:rPr lang="en-US" sz="2800" dirty="0" smtClean="0">
                <a:solidFill>
                  <a:schemeClr val="bg1"/>
                </a:solidFill>
                <a:effectDag name="">
                  <a:cont type="tree" name="">
                    <a:effect ref="fillLine"/>
                    <a:outerShdw dist="38100" dir="13500000" algn="br">
                      <a:srgbClr val="4C7FE5"/>
                    </a:outerShdw>
                  </a:cont>
                  <a:cont type="tree" name="">
                    <a:effect ref="fillLine"/>
                    <a:outerShdw dist="38100" dir="2700000" algn="tl">
                      <a:srgbClr val="001E5B"/>
                    </a:outerShdw>
                  </a:cont>
                  <a:effect ref="fillLine"/>
                </a:effectDag>
              </a:rPr>
              <a:t>Mosque</a:t>
            </a:r>
          </a:p>
          <a:p>
            <a:pPr eaLnBrk="1" hangingPunct="1">
              <a:lnSpc>
                <a:spcPct val="80000"/>
              </a:lnSpc>
              <a:buFont typeface="Wingdings" pitchFamily="2" charset="2"/>
              <a:buChar char="Z"/>
              <a:defRPr/>
            </a:pPr>
            <a:r>
              <a:rPr lang="en-US" sz="2800" dirty="0" smtClean="0">
                <a:solidFill>
                  <a:srgbClr val="000004"/>
                </a:solidFill>
                <a:effectLst>
                  <a:outerShdw blurRad="38100" dist="38100" dir="2700000" algn="tl">
                    <a:srgbClr val="FFFFFF"/>
                  </a:outerShdw>
                </a:effectLst>
              </a:rPr>
              <a:t>Minaret </a:t>
            </a:r>
            <a:r>
              <a:rPr lang="en-US" sz="2800" dirty="0" smtClean="0"/>
              <a:t>– a high slender tower attached to a mosque</a:t>
            </a:r>
          </a:p>
          <a:p>
            <a:pPr eaLnBrk="1" hangingPunct="1">
              <a:lnSpc>
                <a:spcPct val="80000"/>
              </a:lnSpc>
              <a:buFont typeface="Wingdings" pitchFamily="2" charset="2"/>
              <a:buChar char="Z"/>
              <a:defRPr/>
            </a:pPr>
            <a:r>
              <a:rPr lang="en-US" sz="2800" dirty="0" smtClean="0"/>
              <a:t>They write in calligraphy</a:t>
            </a:r>
          </a:p>
          <a:p>
            <a:pPr eaLnBrk="1" hangingPunct="1">
              <a:lnSpc>
                <a:spcPct val="80000"/>
              </a:lnSpc>
              <a:buFont typeface="Wingdings" pitchFamily="2" charset="2"/>
              <a:buChar char="Z"/>
              <a:defRPr/>
            </a:pPr>
            <a:r>
              <a:rPr lang="en-US" sz="2800" dirty="0" smtClean="0">
                <a:solidFill>
                  <a:srgbClr val="FF0000"/>
                </a:solidFill>
                <a:effectLst>
                  <a:outerShdw blurRad="38100" dist="38100" dir="2700000" algn="tl">
                    <a:srgbClr val="000000"/>
                  </a:outerShdw>
                </a:effectLst>
              </a:rPr>
              <a:t>Calligraphy</a:t>
            </a:r>
            <a:r>
              <a:rPr lang="en-US" sz="2800" dirty="0" smtClean="0"/>
              <a:t> – beautiful or elegant handwriting</a:t>
            </a:r>
          </a:p>
        </p:txBody>
      </p:sp>
      <p:pic>
        <p:nvPicPr>
          <p:cNvPr id="62468" name="Picture 7" descr="arabic-calligraphy-typograp"/>
          <p:cNvPicPr>
            <a:picLocks noChangeAspect="1" noChangeArrowheads="1"/>
          </p:cNvPicPr>
          <p:nvPr/>
        </p:nvPicPr>
        <p:blipFill>
          <a:blip r:embed="rId4"/>
          <a:srcRect t="23598" b="23598"/>
          <a:stretch>
            <a:fillRect/>
          </a:stretch>
        </p:blipFill>
        <p:spPr bwMode="auto">
          <a:xfrm>
            <a:off x="990600" y="5715000"/>
            <a:ext cx="4324350" cy="1143000"/>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to="" calcmode="lin" valueType="num">
                                      <p:cBhvr>
                                        <p:cTn id="7" dur="1" fill="hold"/>
                                        <p:tgtEl>
                                          <p:spTgt spid="26627">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26627">
                                            <p:txEl>
                                              <p:pRg st="1" end="1"/>
                                            </p:txEl>
                                          </p:spTgt>
                                        </p:tgtEl>
                                        <p:attrNameLst>
                                          <p:attrName>style.visibility</p:attrName>
                                        </p:attrNameLst>
                                      </p:cBhvr>
                                      <p:to>
                                        <p:strVal val="visible"/>
                                      </p:to>
                                    </p:set>
                                    <p:anim to="" calcmode="lin" valueType="num">
                                      <p:cBhvr>
                                        <p:cTn id="12" dur="1" fill="hold"/>
                                        <p:tgtEl>
                                          <p:spTgt spid="2662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 to="" calcmode="lin" valueType="num">
                                      <p:cBhvr>
                                        <p:cTn id="17" dur="1" fill="hold"/>
                                        <p:tgtEl>
                                          <p:spTgt spid="2662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26627">
                                            <p:txEl>
                                              <p:pRg st="3" end="3"/>
                                            </p:txEl>
                                          </p:spTgt>
                                        </p:tgtEl>
                                        <p:attrNameLst>
                                          <p:attrName>style.visibility</p:attrName>
                                        </p:attrNameLst>
                                      </p:cBhvr>
                                      <p:to>
                                        <p:strVal val="visible"/>
                                      </p:to>
                                    </p:set>
                                    <p:anim to="" calcmode="lin" valueType="num">
                                      <p:cBhvr>
                                        <p:cTn id="22" dur="1" fill="hold"/>
                                        <p:tgtEl>
                                          <p:spTgt spid="2662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26627">
                                            <p:txEl>
                                              <p:pRg st="4" end="4"/>
                                            </p:txEl>
                                          </p:spTgt>
                                        </p:tgtEl>
                                        <p:attrNameLst>
                                          <p:attrName>style.visibility</p:attrName>
                                        </p:attrNameLst>
                                      </p:cBhvr>
                                      <p:to>
                                        <p:strVal val="visible"/>
                                      </p:to>
                                    </p:set>
                                    <p:anim to="" calcmode="lin" valueType="num">
                                      <p:cBhvr>
                                        <p:cTn id="27" dur="1" fill="hold"/>
                                        <p:tgtEl>
                                          <p:spTgt spid="2662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26627">
                                            <p:txEl>
                                              <p:pRg st="5" end="5"/>
                                            </p:txEl>
                                          </p:spTgt>
                                        </p:tgtEl>
                                        <p:attrNameLst>
                                          <p:attrName>style.visibility</p:attrName>
                                        </p:attrNameLst>
                                      </p:cBhvr>
                                      <p:to>
                                        <p:strVal val="visible"/>
                                      </p:to>
                                    </p:set>
                                    <p:anim to="" calcmode="lin" valueType="num">
                                      <p:cBhvr>
                                        <p:cTn id="32" dur="1" fill="hold"/>
                                        <p:tgtEl>
                                          <p:spTgt spid="26627">
                                            <p:txEl>
                                              <p:pRg st="5" end="5"/>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26627">
                                            <p:txEl>
                                              <p:pRg st="6" end="6"/>
                                            </p:txEl>
                                          </p:spTgt>
                                        </p:tgtEl>
                                        <p:attrNameLst>
                                          <p:attrName>style.visibility</p:attrName>
                                        </p:attrNameLst>
                                      </p:cBhvr>
                                      <p:to>
                                        <p:strVal val="visible"/>
                                      </p:to>
                                    </p:set>
                                    <p:anim to="" calcmode="lin" valueType="num">
                                      <p:cBhvr>
                                        <p:cTn id="37" dur="1" fill="hold"/>
                                        <p:tgtEl>
                                          <p:spTgt spid="26627">
                                            <p:txEl>
                                              <p:pRg st="6" end="6"/>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0"/>
                                          </p:stCondLst>
                                        </p:cTn>
                                        <p:tgtEl>
                                          <p:spTgt spid="26627">
                                            <p:txEl>
                                              <p:pRg st="7" end="7"/>
                                            </p:txEl>
                                          </p:spTgt>
                                        </p:tgtEl>
                                        <p:attrNameLst>
                                          <p:attrName>style.visibility</p:attrName>
                                        </p:attrNameLst>
                                      </p:cBhvr>
                                      <p:to>
                                        <p:strVal val="visible"/>
                                      </p:to>
                                    </p:set>
                                    <p:anim to="" calcmode="lin" valueType="num">
                                      <p:cBhvr>
                                        <p:cTn id="42" dur="1" fill="hold"/>
                                        <p:tgtEl>
                                          <p:spTgt spid="2662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bp3.blogger.com/_u4AaNGZm1xw/RYn08zBtuaI/AAAAAAAAAIM/PjVPJgi91CQ/s320/tigris-euphrates-river-map.jpg"/>
          <p:cNvPicPr>
            <a:picLocks noChangeAspect="1" noChangeArrowheads="1"/>
          </p:cNvPicPr>
          <p:nvPr/>
        </p:nvPicPr>
        <p:blipFill>
          <a:blip r:embed="rId2"/>
          <a:srcRect/>
          <a:stretch>
            <a:fillRect/>
          </a:stretch>
        </p:blipFill>
        <p:spPr bwMode="auto">
          <a:xfrm>
            <a:off x="5410200" y="0"/>
            <a:ext cx="3733800" cy="3746500"/>
          </a:xfrm>
          <a:prstGeom prst="rect">
            <a:avLst/>
          </a:prstGeom>
          <a:noFill/>
          <a:ln w="9525">
            <a:noFill/>
            <a:miter lim="800000"/>
            <a:headEnd/>
            <a:tailEnd/>
          </a:ln>
        </p:spPr>
      </p:pic>
      <p:sp>
        <p:nvSpPr>
          <p:cNvPr id="2" name="Title 1"/>
          <p:cNvSpPr>
            <a:spLocks noGrp="1"/>
          </p:cNvSpPr>
          <p:nvPr>
            <p:ph type="title"/>
          </p:nvPr>
        </p:nvSpPr>
        <p:spPr/>
        <p:txBody>
          <a:bodyPr/>
          <a:lstStyle/>
          <a:p>
            <a:pPr algn="l">
              <a:defRPr/>
            </a:pPr>
            <a:r>
              <a:rPr lang="en-US" dirty="0" smtClean="0"/>
              <a:t>Tigris River</a:t>
            </a:r>
            <a:endParaRPr lang="en-US" dirty="0"/>
          </a:p>
        </p:txBody>
      </p:sp>
      <p:sp>
        <p:nvSpPr>
          <p:cNvPr id="7172" name="Content Placeholder 2"/>
          <p:cNvSpPr>
            <a:spLocks noGrp="1"/>
          </p:cNvSpPr>
          <p:nvPr>
            <p:ph idx="1"/>
          </p:nvPr>
        </p:nvSpPr>
        <p:spPr>
          <a:xfrm>
            <a:off x="0" y="1219200"/>
            <a:ext cx="8229600" cy="4495800"/>
          </a:xfrm>
        </p:spPr>
        <p:txBody>
          <a:bodyPr/>
          <a:lstStyle/>
          <a:p>
            <a:r>
              <a:rPr lang="en-US" sz="2800" dirty="0" smtClean="0">
                <a:solidFill>
                  <a:srgbClr val="FFFF00"/>
                </a:solidFill>
              </a:rPr>
              <a:t>The Tigris River begins in the 		 mountains of Turkey and flows 		        south through Iraq. </a:t>
            </a:r>
          </a:p>
          <a:p>
            <a:r>
              <a:rPr lang="en-US" sz="2800" dirty="0" smtClean="0"/>
              <a:t>It joins the Euphrates in 			   southern Iraq.</a:t>
            </a:r>
          </a:p>
          <a:p>
            <a:r>
              <a:rPr lang="en-US" sz="2800" dirty="0" smtClean="0"/>
              <a:t>These two rivers provide water for both drinking and farming. </a:t>
            </a:r>
          </a:p>
          <a:p>
            <a:r>
              <a:rPr lang="en-US" sz="2800" dirty="0" smtClean="0"/>
              <a:t>The countries that share these rivers have had problems over how the water will be shared among them.</a:t>
            </a:r>
          </a:p>
        </p:txBody>
      </p:sp>
    </p:spTree>
  </p:cSld>
  <p:clrMapOvr>
    <a:masterClrMapping/>
  </p:clrMapOvr>
  <p:transition spd="med">
    <p:random/>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http://upload.wikimedia.org/wikipedia/commons/c/ce/Mosque_of_Cordoba_Spain.jpg"/>
          <p:cNvPicPr>
            <a:picLocks noChangeAspect="1" noChangeArrowheads="1"/>
          </p:cNvPicPr>
          <p:nvPr/>
        </p:nvPicPr>
        <p:blipFill>
          <a:blip r:embed="rId2"/>
          <a:srcRect/>
          <a:stretch>
            <a:fillRect/>
          </a:stretch>
        </p:blipFill>
        <p:spPr bwMode="auto">
          <a:xfrm>
            <a:off x="0" y="0"/>
            <a:ext cx="3962400" cy="3048000"/>
          </a:xfrm>
          <a:prstGeom prst="rect">
            <a:avLst/>
          </a:prstGeom>
          <a:noFill/>
          <a:ln w="9525">
            <a:noFill/>
            <a:miter lim="800000"/>
            <a:headEnd/>
            <a:tailEnd/>
          </a:ln>
        </p:spPr>
      </p:pic>
      <p:sp>
        <p:nvSpPr>
          <p:cNvPr id="2" name="Rectangle 1"/>
          <p:cNvSpPr/>
          <p:nvPr/>
        </p:nvSpPr>
        <p:spPr>
          <a:xfrm>
            <a:off x="1066800" y="304800"/>
            <a:ext cx="7032695" cy="923330"/>
          </a:xfrm>
          <a:prstGeom prst="rect">
            <a:avLst/>
          </a:prstGeom>
          <a:noFill/>
        </p:spPr>
        <p:txBody>
          <a:bodyPr wrap="none">
            <a:spAutoFit/>
          </a:bodyPr>
          <a:lstStyle/>
          <a:p>
            <a:pPr algn="ctr">
              <a:defRPr/>
            </a:pPr>
            <a:r>
              <a:rPr lang="en-US" sz="5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Early Islamic Culture</a:t>
            </a:r>
          </a:p>
        </p:txBody>
      </p:sp>
      <p:sp>
        <p:nvSpPr>
          <p:cNvPr id="3" name="TextBox 2"/>
          <p:cNvSpPr txBox="1"/>
          <p:nvPr/>
        </p:nvSpPr>
        <p:spPr>
          <a:xfrm>
            <a:off x="0" y="1066800"/>
            <a:ext cx="9144000" cy="5693866"/>
          </a:xfrm>
          <a:prstGeom prst="rect">
            <a:avLst/>
          </a:prstGeom>
          <a:noFill/>
        </p:spPr>
        <p:txBody>
          <a:bodyPr>
            <a:spAutoFit/>
          </a:bodyPr>
          <a:lstStyle/>
          <a:p>
            <a:pPr lvl="8">
              <a:buFont typeface="Wingdings" pitchFamily="2" charset="2"/>
              <a:buChar char="Z"/>
              <a:defRPr/>
            </a:pPr>
            <a:r>
              <a:rPr lang="en-US" sz="2800" dirty="0"/>
              <a:t>Islam allowed a certain degree of religious tolerance (letting people practice the religion of their choice). </a:t>
            </a:r>
          </a:p>
          <a:p>
            <a:pPr lvl="8">
              <a:buFont typeface="Wingdings" pitchFamily="2" charset="2"/>
              <a:buChar char="Z"/>
              <a:defRPr/>
            </a:pPr>
            <a:r>
              <a:rPr lang="en-US" sz="2800" dirty="0"/>
              <a:t>Jews and Christians continued practicing their faith under Islamic rule. </a:t>
            </a:r>
          </a:p>
          <a:p>
            <a:pPr>
              <a:buFont typeface="Wingdings" pitchFamily="2" charset="2"/>
              <a:buChar char="Z"/>
              <a:defRPr/>
            </a:pPr>
            <a:r>
              <a:rPr lang="en-US" sz="2800" dirty="0"/>
              <a:t>Although Islam taught that these religious were misguided, Muslims believed that they directed people towards the one, true God. </a:t>
            </a:r>
          </a:p>
          <a:p>
            <a:pPr>
              <a:buFont typeface="Wingdings" pitchFamily="2" charset="2"/>
              <a:buChar char="Z"/>
              <a:defRPr/>
            </a:pPr>
            <a:r>
              <a:rPr lang="en-US" sz="2800" dirty="0"/>
              <a:t>Unlike much of the Christian world, the Muslims empire experienced a time of enlightenment during the middle ages. </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27"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2" descr="http://farm3.static.flickr.com/2267/2131092505_bd6d6dd8a0.jpg?v=1198445408"/>
          <p:cNvPicPr>
            <a:picLocks noChangeAspect="1" noChangeArrowheads="1"/>
          </p:cNvPicPr>
          <p:nvPr/>
        </p:nvPicPr>
        <p:blipFill>
          <a:blip r:embed="rId2"/>
          <a:srcRect/>
          <a:stretch>
            <a:fillRect/>
          </a:stretch>
        </p:blipFill>
        <p:spPr bwMode="auto">
          <a:xfrm>
            <a:off x="5962650" y="0"/>
            <a:ext cx="3181350" cy="4762500"/>
          </a:xfrm>
          <a:prstGeom prst="rect">
            <a:avLst/>
          </a:prstGeom>
          <a:noFill/>
          <a:ln w="9525">
            <a:noFill/>
            <a:miter lim="800000"/>
            <a:headEnd/>
            <a:tailEnd/>
          </a:ln>
        </p:spPr>
      </p:pic>
      <p:sp>
        <p:nvSpPr>
          <p:cNvPr id="40963" name="Rectangle 1"/>
          <p:cNvSpPr>
            <a:spLocks noChangeArrowheads="1"/>
          </p:cNvSpPr>
          <p:nvPr/>
        </p:nvSpPr>
        <p:spPr bwMode="auto">
          <a:xfrm>
            <a:off x="0" y="0"/>
            <a:ext cx="9144000" cy="6556375"/>
          </a:xfrm>
          <a:prstGeom prst="rect">
            <a:avLst/>
          </a:prstGeom>
          <a:noFill/>
          <a:ln w="9525">
            <a:noFill/>
            <a:miter lim="800000"/>
            <a:headEnd/>
            <a:tailEnd/>
          </a:ln>
        </p:spPr>
        <p:txBody>
          <a:bodyPr>
            <a:spAutoFit/>
          </a:bodyPr>
          <a:lstStyle/>
          <a:p>
            <a:pPr>
              <a:buFont typeface="Wingdings" pitchFamily="2" charset="2"/>
              <a:buChar char="Z"/>
            </a:pPr>
            <a:r>
              <a:rPr lang="en-US" sz="2800"/>
              <a:t>Muslim scholars embraced the 				ideas of the ancient Greeks and 				Romans. </a:t>
            </a:r>
          </a:p>
          <a:p>
            <a:pPr>
              <a:buFont typeface="Wingdings" pitchFamily="2" charset="2"/>
              <a:buChar char="Z"/>
            </a:pPr>
            <a:r>
              <a:rPr lang="en-US" sz="2800"/>
              <a:t>They translated many works and 			collected knowledge from all 				over the world. </a:t>
            </a:r>
          </a:p>
          <a:p>
            <a:pPr>
              <a:buFont typeface="Wingdings" pitchFamily="2" charset="2"/>
              <a:buChar char="Z"/>
            </a:pPr>
            <a:r>
              <a:rPr lang="en-US" sz="2800"/>
              <a:t>Rather than rejecting ancient 				teachings as a threat to their 			faith, they studied and tested them. </a:t>
            </a:r>
          </a:p>
          <a:p>
            <a:pPr>
              <a:buFont typeface="Wingdings" pitchFamily="2" charset="2"/>
              <a:buChar char="Z"/>
            </a:pPr>
            <a:r>
              <a:rPr lang="en-US" sz="2800"/>
              <a:t>While Europe struggled through the 				dark ages, Muslims advanced 			greatly in medicine, science, mathematics, 	literature, and philosophy. </a:t>
            </a:r>
          </a:p>
          <a:p>
            <a:pPr>
              <a:buFont typeface="Wingdings" pitchFamily="2" charset="2"/>
              <a:buChar char="Z"/>
            </a:pPr>
            <a:r>
              <a:rPr lang="en-US" sz="2800"/>
              <a:t>Many of the ideas taught by Muslims later inspired the Italian Renaissance in Europe.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checkerboard(across)">
                                      <p:cBhvr>
                                        <p:cTn id="7" dur="500"/>
                                        <p:tgtEl>
                                          <p:spTgt spid="409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checkerboard(across)">
                                      <p:cBhvr>
                                        <p:cTn id="12" dur="500"/>
                                        <p:tgtEl>
                                          <p:spTgt spid="4096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0963">
                                            <p:txEl>
                                              <p:pRg st="2" end="2"/>
                                            </p:txEl>
                                          </p:spTgt>
                                        </p:tgtEl>
                                        <p:attrNameLst>
                                          <p:attrName>style.visibility</p:attrName>
                                        </p:attrNameLst>
                                      </p:cBhvr>
                                      <p:to>
                                        <p:strVal val="visible"/>
                                      </p:to>
                                    </p:set>
                                    <p:animEffect transition="in" filter="checkerboard(across)">
                                      <p:cBhvr>
                                        <p:cTn id="17" dur="500"/>
                                        <p:tgtEl>
                                          <p:spTgt spid="4096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40963">
                                            <p:txEl>
                                              <p:pRg st="3" end="3"/>
                                            </p:txEl>
                                          </p:spTgt>
                                        </p:tgtEl>
                                        <p:attrNameLst>
                                          <p:attrName>style.visibility</p:attrName>
                                        </p:attrNameLst>
                                      </p:cBhvr>
                                      <p:to>
                                        <p:strVal val="visible"/>
                                      </p:to>
                                    </p:set>
                                    <p:animEffect transition="in" filter="checkerboard(across)">
                                      <p:cBhvr>
                                        <p:cTn id="22" dur="500"/>
                                        <p:tgtEl>
                                          <p:spTgt spid="4096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40963">
                                            <p:txEl>
                                              <p:pRg st="4" end="4"/>
                                            </p:txEl>
                                          </p:spTgt>
                                        </p:tgtEl>
                                        <p:attrNameLst>
                                          <p:attrName>style.visibility</p:attrName>
                                        </p:attrNameLst>
                                      </p:cBhvr>
                                      <p:to>
                                        <p:strVal val="visible"/>
                                      </p:to>
                                    </p:set>
                                    <p:animEffect transition="in" filter="checkerboard(across)">
                                      <p:cBhvr>
                                        <p:cTn id="27" dur="500"/>
                                        <p:tgtEl>
                                          <p:spTgt spid="4096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40963">
                                            <p:txEl>
                                              <p:pRg st="0" end="0"/>
                                            </p:txEl>
                                          </p:spTgt>
                                        </p:tgtEl>
                                        <p:attrNameLst>
                                          <p:attrName>style.visibility</p:attrName>
                                        </p:attrNameLst>
                                      </p:cBhvr>
                                      <p:to>
                                        <p:strVal val="visible"/>
                                      </p:to>
                                    </p:set>
                                    <p:anim calcmode="lin" valueType="num">
                                      <p:cBhvr additive="base">
                                        <p:cTn id="32" dur="500" fill="hold"/>
                                        <p:tgtEl>
                                          <p:spTgt spid="40963">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0963">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40963">
                                            <p:txEl>
                                              <p:pRg st="1" end="1"/>
                                            </p:txEl>
                                          </p:spTgt>
                                        </p:tgtEl>
                                        <p:attrNameLst>
                                          <p:attrName>style.visibility</p:attrName>
                                        </p:attrNameLst>
                                      </p:cBhvr>
                                      <p:to>
                                        <p:strVal val="visible"/>
                                      </p:to>
                                    </p:set>
                                    <p:anim calcmode="lin" valueType="num">
                                      <p:cBhvr additive="base">
                                        <p:cTn id="36" dur="500" fill="hold"/>
                                        <p:tgtEl>
                                          <p:spTgt spid="40963">
                                            <p:txEl>
                                              <p:pRg st="1" end="1"/>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0963">
                                            <p:txEl>
                                              <p:pRg st="1" end="1"/>
                                            </p:txEl>
                                          </p:spTgt>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0963">
                                            <p:txEl>
                                              <p:pRg st="2" end="2"/>
                                            </p:txEl>
                                          </p:spTgt>
                                        </p:tgtEl>
                                        <p:attrNameLst>
                                          <p:attrName>style.visibility</p:attrName>
                                        </p:attrNameLst>
                                      </p:cBhvr>
                                      <p:to>
                                        <p:strVal val="visible"/>
                                      </p:to>
                                    </p:set>
                                    <p:anim calcmode="lin" valueType="num">
                                      <p:cBhvr additive="base">
                                        <p:cTn id="40" dur="500" fill="hold"/>
                                        <p:tgtEl>
                                          <p:spTgt spid="40963">
                                            <p:txEl>
                                              <p:pRg st="2" end="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0963">
                                            <p:txEl>
                                              <p:pRg st="2" end="2"/>
                                            </p:txEl>
                                          </p:spTgt>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0963">
                                            <p:txEl>
                                              <p:pRg st="3" end="3"/>
                                            </p:txEl>
                                          </p:spTgt>
                                        </p:tgtEl>
                                        <p:attrNameLst>
                                          <p:attrName>style.visibility</p:attrName>
                                        </p:attrNameLst>
                                      </p:cBhvr>
                                      <p:to>
                                        <p:strVal val="visible"/>
                                      </p:to>
                                    </p:set>
                                    <p:anim calcmode="lin" valueType="num">
                                      <p:cBhvr additive="base">
                                        <p:cTn id="44" dur="500" fill="hold"/>
                                        <p:tgtEl>
                                          <p:spTgt spid="40963">
                                            <p:txEl>
                                              <p:pRg st="3" end="3"/>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0963">
                                            <p:txEl>
                                              <p:pRg st="3" end="3"/>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40963">
                                            <p:txEl>
                                              <p:pRg st="4" end="4"/>
                                            </p:txEl>
                                          </p:spTgt>
                                        </p:tgtEl>
                                        <p:attrNameLst>
                                          <p:attrName>style.visibility</p:attrName>
                                        </p:attrNameLst>
                                      </p:cBhvr>
                                      <p:to>
                                        <p:strVal val="visible"/>
                                      </p:to>
                                    </p:set>
                                    <p:anim calcmode="lin" valueType="num">
                                      <p:cBhvr additive="base">
                                        <p:cTn id="48" dur="500" fill="hold"/>
                                        <p:tgtEl>
                                          <p:spTgt spid="40963">
                                            <p:txEl>
                                              <p:pRg st="4" end="4"/>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4096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457200" y="304800"/>
            <a:ext cx="8229600" cy="5791200"/>
          </a:xfrm>
        </p:spPr>
        <p:txBody>
          <a:bodyPr/>
          <a:lstStyle/>
          <a:p>
            <a:pPr eaLnBrk="1" hangingPunct="1">
              <a:buFont typeface="Wingdings" pitchFamily="2" charset="2"/>
              <a:buChar char="Z"/>
            </a:pPr>
            <a:r>
              <a:rPr lang="en-US" sz="2800" smtClean="0"/>
              <a:t>An Islamic Golden Age lasted from 750 to 1400.</a:t>
            </a:r>
          </a:p>
          <a:p>
            <a:pPr eaLnBrk="1" hangingPunct="1">
              <a:buFont typeface="Wingdings" pitchFamily="2" charset="2"/>
              <a:buChar char="Z"/>
            </a:pPr>
            <a:r>
              <a:rPr lang="en-US" sz="2800" smtClean="0"/>
              <a:t>Advances in Islamic learning inspired the European Renaissance.</a:t>
            </a:r>
          </a:p>
          <a:p>
            <a:pPr eaLnBrk="1" hangingPunct="1">
              <a:buFont typeface="Wingdings" pitchFamily="2" charset="2"/>
              <a:buChar char="Z"/>
            </a:pPr>
            <a:r>
              <a:rPr lang="en-US" sz="2800" smtClean="0"/>
              <a:t>The city of Mecca became a major economic center, helping Islam expand.</a:t>
            </a:r>
          </a:p>
          <a:p>
            <a:pPr eaLnBrk="1" hangingPunct="1">
              <a:buFont typeface="Wingdings" pitchFamily="2" charset="2"/>
              <a:buChar char="Z"/>
            </a:pPr>
            <a:r>
              <a:rPr lang="en-US" sz="2800" smtClean="0"/>
              <a:t>Literacy was, for the first time, widespread among the populations of the Middle East.</a:t>
            </a:r>
          </a:p>
          <a:p>
            <a:pPr eaLnBrk="1" hangingPunct="1">
              <a:buFont typeface="Wingdings" pitchFamily="2" charset="2"/>
              <a:buChar char="Z"/>
            </a:pPr>
            <a:r>
              <a:rPr lang="en-US" sz="2800" smtClean="0"/>
              <a:t>In 1258, the Islamic city of Baghdad was attacked, conquered, and destroyed by the Mongols, a dynasty from central Asia. </a:t>
            </a:r>
          </a:p>
          <a:p>
            <a:pPr eaLnBrk="1" hangingPunct="1">
              <a:buFont typeface="Wingdings" pitchFamily="2" charset="2"/>
              <a:buChar char="Z"/>
            </a:pPr>
            <a:r>
              <a:rPr lang="en-US" sz="2800" smtClean="0"/>
              <a:t>The Islamic Golden Age began to draw to a close.</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blinds(horizontal)">
                                      <p:cBhvr>
                                        <p:cTn id="7" dur="5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blinds(horizontal)">
                                      <p:cBhvr>
                                        <p:cTn id="12" dur="5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blinds(horizontal)">
                                      <p:cBhvr>
                                        <p:cTn id="17" dur="5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blinds(horizontal)">
                                      <p:cBhvr>
                                        <p:cTn id="22" dur="500"/>
                                        <p:tgtEl>
                                          <p:spTgt spid="276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blinds(horizontal)">
                                      <p:cBhvr>
                                        <p:cTn id="27" dur="500"/>
                                        <p:tgtEl>
                                          <p:spTgt spid="2765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651">
                                            <p:txEl>
                                              <p:pRg st="5" end="5"/>
                                            </p:txEl>
                                          </p:spTgt>
                                        </p:tgtEl>
                                        <p:attrNameLst>
                                          <p:attrName>style.visibility</p:attrName>
                                        </p:attrNameLst>
                                      </p:cBhvr>
                                      <p:to>
                                        <p:strVal val="visible"/>
                                      </p:to>
                                    </p:set>
                                    <p:animEffect transition="in" filter="blinds(horizontal)">
                                      <p:cBhvr>
                                        <p:cTn id="32" dur="5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4" descr="Image:Mecca skyline.jpg">
            <a:hlinkClick r:id="rId2"/>
          </p:cNvPr>
          <p:cNvPicPr>
            <a:picLocks noChangeAspect="1" noChangeArrowheads="1"/>
          </p:cNvPicPr>
          <p:nvPr/>
        </p:nvPicPr>
        <p:blipFill>
          <a:blip r:embed="rId3">
            <a:lum bright="-24000"/>
          </a:blip>
          <a:srcRect/>
          <a:stretch>
            <a:fillRect/>
          </a:stretch>
        </p:blipFill>
        <p:spPr bwMode="auto">
          <a:xfrm>
            <a:off x="1143000" y="0"/>
            <a:ext cx="7391400" cy="6832600"/>
          </a:xfrm>
          <a:prstGeom prst="rect">
            <a:avLst/>
          </a:prstGeom>
          <a:noFill/>
          <a:ln w="9525">
            <a:noFill/>
            <a:miter lim="800000"/>
            <a:headEnd/>
            <a:tailEnd/>
          </a:ln>
        </p:spPr>
      </p:pic>
      <p:sp>
        <p:nvSpPr>
          <p:cNvPr id="66563" name="WordArt 5"/>
          <p:cNvSpPr>
            <a:spLocks noChangeArrowheads="1" noChangeShapeType="1" noTextEdit="1"/>
          </p:cNvSpPr>
          <p:nvPr/>
        </p:nvSpPr>
        <p:spPr bwMode="auto">
          <a:xfrm>
            <a:off x="1143000" y="0"/>
            <a:ext cx="7000875" cy="647700"/>
          </a:xfrm>
          <a:prstGeom prst="rect">
            <a:avLst/>
          </a:prstGeom>
        </p:spPr>
        <p:txBody>
          <a:bodyPr wrap="none" fromWordArt="1">
            <a:prstTxWarp prst="textPlain">
              <a:avLst>
                <a:gd name="adj" fmla="val 50000"/>
              </a:avLst>
            </a:prstTxWarp>
          </a:bodyPr>
          <a:lstStyle/>
          <a:p>
            <a:pPr algn="ctr"/>
            <a:r>
              <a:rPr lang="en-US" sz="3600" kern="10">
                <a:ln w="9525">
                  <a:solidFill>
                    <a:srgbClr val="000000"/>
                  </a:solidFill>
                  <a:round/>
                  <a:headEnd/>
                  <a:tailEnd/>
                </a:ln>
                <a:solidFill>
                  <a:srgbClr val="FFFFFF"/>
                </a:solidFill>
                <a:latin typeface="Arial Black"/>
              </a:rPr>
              <a:t>The Great Mosque of Mecca</a:t>
            </a:r>
          </a:p>
        </p:txBody>
      </p:sp>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payvand.com/news/04/dec/persian-gulf-map.jpg"/>
          <p:cNvPicPr>
            <a:picLocks noChangeAspect="1" noChangeArrowheads="1"/>
          </p:cNvPicPr>
          <p:nvPr/>
        </p:nvPicPr>
        <p:blipFill>
          <a:blip r:embed="rId2"/>
          <a:srcRect/>
          <a:stretch>
            <a:fillRect/>
          </a:stretch>
        </p:blipFill>
        <p:spPr bwMode="auto">
          <a:xfrm>
            <a:off x="4876800" y="0"/>
            <a:ext cx="4267200" cy="2890838"/>
          </a:xfrm>
          <a:prstGeom prst="rect">
            <a:avLst/>
          </a:prstGeom>
          <a:noFill/>
          <a:ln w="9525">
            <a:noFill/>
            <a:miter lim="800000"/>
            <a:headEnd/>
            <a:tailEnd/>
          </a:ln>
        </p:spPr>
      </p:pic>
      <p:sp>
        <p:nvSpPr>
          <p:cNvPr id="2" name="Title 1"/>
          <p:cNvSpPr>
            <a:spLocks noGrp="1"/>
          </p:cNvSpPr>
          <p:nvPr>
            <p:ph type="title"/>
          </p:nvPr>
        </p:nvSpPr>
        <p:spPr/>
        <p:txBody>
          <a:bodyPr/>
          <a:lstStyle/>
          <a:p>
            <a:pPr algn="l">
              <a:defRPr/>
            </a:pPr>
            <a:r>
              <a:rPr lang="en-US" dirty="0" smtClean="0"/>
              <a:t>Persian Gulf</a:t>
            </a:r>
            <a:endParaRPr lang="en-US" dirty="0"/>
          </a:p>
        </p:txBody>
      </p:sp>
      <p:sp>
        <p:nvSpPr>
          <p:cNvPr id="8196" name="Content Placeholder 2"/>
          <p:cNvSpPr>
            <a:spLocks noGrp="1"/>
          </p:cNvSpPr>
          <p:nvPr>
            <p:ph idx="1"/>
          </p:nvPr>
        </p:nvSpPr>
        <p:spPr>
          <a:xfrm>
            <a:off x="0" y="1143000"/>
            <a:ext cx="9144000" cy="4495800"/>
          </a:xfrm>
        </p:spPr>
        <p:txBody>
          <a:bodyPr/>
          <a:lstStyle/>
          <a:p>
            <a:r>
              <a:rPr lang="en-US" sz="2800" dirty="0" smtClean="0">
                <a:solidFill>
                  <a:srgbClr val="FFFF00"/>
                </a:solidFill>
              </a:rPr>
              <a:t>The Persian Gulf is one of 					   the main ways oil is shipped </a:t>
            </a:r>
            <a:r>
              <a:rPr lang="en-US" sz="2800" dirty="0" smtClean="0"/>
              <a:t>				  from the rich fields of Kuwait, 			        Saudi Arabia, Iran, and 				         other countries that line its shores. </a:t>
            </a:r>
          </a:p>
          <a:p>
            <a:r>
              <a:rPr lang="en-US" sz="2800" dirty="0" smtClean="0">
                <a:solidFill>
                  <a:srgbClr val="FFFF00"/>
                </a:solidFill>
              </a:rPr>
              <a:t>All of the countries that produce oil in that region depend on the Persian Gulf as a shipping route. </a:t>
            </a:r>
          </a:p>
          <a:p>
            <a:r>
              <a:rPr lang="en-US" sz="2800" dirty="0" smtClean="0">
                <a:solidFill>
                  <a:srgbClr val="FFFF00"/>
                </a:solidFill>
              </a:rPr>
              <a:t>Any ships coming out of or into the Persian Gulf must navigate through the very narrow </a:t>
            </a:r>
            <a:r>
              <a:rPr lang="en-US" sz="2800" u="sng" dirty="0" smtClean="0">
                <a:solidFill>
                  <a:srgbClr val="FFFF00"/>
                </a:solidFill>
              </a:rPr>
              <a:t>Strait of Hormuz</a:t>
            </a:r>
            <a:r>
              <a:rPr lang="en-US" sz="2800" dirty="0" smtClean="0">
                <a:solidFill>
                  <a:srgbClr val="FFFF00"/>
                </a:solidFill>
              </a:rPr>
              <a:t>, located at one end of the Persian Gulf. </a:t>
            </a:r>
          </a:p>
          <a:p>
            <a:r>
              <a:rPr lang="en-US" sz="2800" dirty="0" smtClean="0">
                <a:solidFill>
                  <a:srgbClr val="FFFF00"/>
                </a:solidFill>
              </a:rPr>
              <a:t>The Strait of Hormuz </a:t>
            </a:r>
            <a:r>
              <a:rPr lang="en-US" sz="2800" dirty="0" smtClean="0">
                <a:solidFill>
                  <a:srgbClr val="FFFF00"/>
                </a:solidFill>
              </a:rPr>
              <a:t>connects the Persian Gulf to the Arabian Sea.</a:t>
            </a:r>
          </a:p>
          <a:p>
            <a:endParaRPr lang="en-US" sz="2800" dirty="0" smtClean="0"/>
          </a:p>
        </p:txBody>
      </p:sp>
    </p:spTree>
  </p:cSld>
  <p:clrMapOvr>
    <a:masterClrMapping/>
  </p:clrMapOvr>
  <p:transition spd="med">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a:pPr>
            <a:r>
              <a:rPr lang="en-US" dirty="0" smtClean="0"/>
              <a:t>Suez Canal</a:t>
            </a:r>
            <a:endParaRPr lang="en-US" dirty="0"/>
          </a:p>
        </p:txBody>
      </p:sp>
      <p:sp>
        <p:nvSpPr>
          <p:cNvPr id="9219" name="Content Placeholder 2"/>
          <p:cNvSpPr>
            <a:spLocks noGrp="1"/>
          </p:cNvSpPr>
          <p:nvPr>
            <p:ph idx="1"/>
          </p:nvPr>
        </p:nvSpPr>
        <p:spPr>
          <a:xfrm>
            <a:off x="0" y="2362200"/>
            <a:ext cx="9144000" cy="4495800"/>
          </a:xfrm>
        </p:spPr>
        <p:txBody>
          <a:bodyPr/>
          <a:lstStyle/>
          <a:p>
            <a:r>
              <a:rPr lang="en-US" dirty="0" smtClean="0"/>
              <a:t>Once in the Arabian Sea, 			       ships can sail east into the Red Sea, which is bordered by Saudi Arabia to the east and Egypt to the west. </a:t>
            </a:r>
          </a:p>
          <a:p>
            <a:r>
              <a:rPr lang="en-US" dirty="0" smtClean="0">
                <a:solidFill>
                  <a:srgbClr val="FFFF00"/>
                </a:solidFill>
              </a:rPr>
              <a:t>At the northern end of the Red Sea, ships can enter the man-made Suez Canal, which will allow then to get to the Mediterranean Sea </a:t>
            </a:r>
            <a:r>
              <a:rPr lang="en-US" dirty="0" smtClean="0"/>
              <a:t>without having to sail all around the continent of Africa.</a:t>
            </a:r>
          </a:p>
          <a:p>
            <a:endParaRPr lang="en-US" dirty="0" smtClean="0"/>
          </a:p>
        </p:txBody>
      </p:sp>
      <p:pic>
        <p:nvPicPr>
          <p:cNvPr id="9220" name="Picture 2" descr="http://www.clas.ufl.edu/users/oren/Suez%20canal%20map.gif"/>
          <p:cNvPicPr>
            <a:picLocks noChangeAspect="1" noChangeArrowheads="1"/>
          </p:cNvPicPr>
          <p:nvPr/>
        </p:nvPicPr>
        <p:blipFill>
          <a:blip r:embed="rId2"/>
          <a:srcRect/>
          <a:stretch>
            <a:fillRect/>
          </a:stretch>
        </p:blipFill>
        <p:spPr bwMode="auto">
          <a:xfrm>
            <a:off x="5410200" y="0"/>
            <a:ext cx="3733800" cy="2949575"/>
          </a:xfrm>
          <a:prstGeom prst="rect">
            <a:avLst/>
          </a:prstGeom>
          <a:noFill/>
          <a:ln w="9525">
            <a:noFill/>
            <a:miter lim="800000"/>
            <a:headEnd/>
            <a:tailEnd/>
          </a:ln>
        </p:spPr>
      </p:pic>
    </p:spTree>
  </p:cSld>
  <p:clrMapOvr>
    <a:masterClrMapping/>
  </p:clrMapOvr>
  <p:transition spd="med">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Map of the Jordan River">
            <a:hlinkClick r:id="rId2"/>
          </p:cNvPr>
          <p:cNvPicPr>
            <a:picLocks noChangeAspect="1" noChangeArrowheads="1"/>
          </p:cNvPicPr>
          <p:nvPr/>
        </p:nvPicPr>
        <p:blipFill>
          <a:blip r:embed="rId3"/>
          <a:srcRect/>
          <a:stretch>
            <a:fillRect/>
          </a:stretch>
        </p:blipFill>
        <p:spPr bwMode="auto">
          <a:xfrm>
            <a:off x="6448425" y="0"/>
            <a:ext cx="2695575" cy="3762375"/>
          </a:xfrm>
          <a:prstGeom prst="rect">
            <a:avLst/>
          </a:prstGeom>
          <a:noFill/>
          <a:ln w="9525">
            <a:noFill/>
            <a:miter lim="800000"/>
            <a:headEnd/>
            <a:tailEnd/>
          </a:ln>
        </p:spPr>
      </p:pic>
      <p:sp>
        <p:nvSpPr>
          <p:cNvPr id="2" name="Title 1"/>
          <p:cNvSpPr>
            <a:spLocks noGrp="1"/>
          </p:cNvSpPr>
          <p:nvPr>
            <p:ph type="title"/>
          </p:nvPr>
        </p:nvSpPr>
        <p:spPr>
          <a:xfrm>
            <a:off x="457200" y="-228600"/>
            <a:ext cx="8229600" cy="1143000"/>
          </a:xfrm>
        </p:spPr>
        <p:txBody>
          <a:bodyPr/>
          <a:lstStyle/>
          <a:p>
            <a:pPr>
              <a:defRPr/>
            </a:pPr>
            <a:r>
              <a:rPr lang="en-US" dirty="0" smtClean="0"/>
              <a:t>Jordan River</a:t>
            </a:r>
            <a:endParaRPr lang="en-US" dirty="0"/>
          </a:p>
        </p:txBody>
      </p:sp>
      <p:sp>
        <p:nvSpPr>
          <p:cNvPr id="10244" name="Content Placeholder 2"/>
          <p:cNvSpPr>
            <a:spLocks noGrp="1"/>
          </p:cNvSpPr>
          <p:nvPr>
            <p:ph idx="1"/>
          </p:nvPr>
        </p:nvSpPr>
        <p:spPr>
          <a:xfrm>
            <a:off x="0" y="609600"/>
            <a:ext cx="9144000" cy="4495800"/>
          </a:xfrm>
        </p:spPr>
        <p:txBody>
          <a:bodyPr/>
          <a:lstStyle/>
          <a:p>
            <a:r>
              <a:rPr lang="en-US" sz="2800" dirty="0" smtClean="0"/>
              <a:t>The </a:t>
            </a:r>
            <a:r>
              <a:rPr lang="en-US" sz="2800" dirty="0" smtClean="0">
                <a:solidFill>
                  <a:srgbClr val="FF0000"/>
                </a:solidFill>
              </a:rPr>
              <a:t>Jordan River </a:t>
            </a:r>
            <a:r>
              <a:rPr lang="en-US" sz="2800" dirty="0" smtClean="0"/>
              <a:t>is a much smaller 			  river than either the Tigris or the 	         Euphrates, but it is still very important. </a:t>
            </a:r>
          </a:p>
          <a:p>
            <a:r>
              <a:rPr lang="en-US" sz="2800" dirty="0" smtClean="0"/>
              <a:t>The waters that form the Jordan River 	       began in the mountains of Lebanon 			  and Syria and flow down into the Hula 	       Valley in northern Israel before 			   reaching the </a:t>
            </a:r>
            <a:r>
              <a:rPr lang="en-US" sz="2800" dirty="0" smtClean="0">
                <a:solidFill>
                  <a:srgbClr val="00B0F0"/>
                </a:solidFill>
              </a:rPr>
              <a:t>Sea of Galilee</a:t>
            </a:r>
            <a:r>
              <a:rPr lang="en-US" sz="2800" dirty="0" smtClean="0"/>
              <a:t>. </a:t>
            </a:r>
          </a:p>
          <a:p>
            <a:r>
              <a:rPr lang="en-US" sz="2800" dirty="0" smtClean="0">
                <a:solidFill>
                  <a:srgbClr val="FFFF00"/>
                </a:solidFill>
              </a:rPr>
              <a:t>The Jordan River begins at the southern end of the Sea of Galilee and flows south until it reaches the Dead Sea. </a:t>
            </a:r>
          </a:p>
          <a:p>
            <a:r>
              <a:rPr lang="en-US" sz="2800" dirty="0" smtClean="0">
                <a:solidFill>
                  <a:srgbClr val="FFFF00"/>
                </a:solidFill>
              </a:rPr>
              <a:t>This river is one of the main sources of water for Israel, Jordan, parts of Syria, and many of those living in the West Bank and the Gaza Strip.</a:t>
            </a:r>
          </a:p>
        </p:txBody>
      </p:sp>
    </p:spTree>
  </p:cSld>
  <p:clrMapOvr>
    <a:masterClrMapping/>
  </p:clrMapOvr>
  <p:transition spd="med">
    <p:random/>
  </p:transition>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
      </a:majorFont>
      <a:minorFont>
        <a:latin typeface="Arial"/>
        <a:ea typeface=""/>
        <a:cs typeface=""/>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Mountain Top</Template>
  <TotalTime>2194</TotalTime>
  <Words>2612</Words>
  <Application>Microsoft Office PowerPoint</Application>
  <PresentationFormat>On-screen Show (4:3)</PresentationFormat>
  <Paragraphs>309</Paragraphs>
  <Slides>63</Slides>
  <Notes>0</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63</vt:i4>
      </vt:variant>
    </vt:vector>
  </HeadingPairs>
  <TitlesOfParts>
    <vt:vector size="70" baseType="lpstr">
      <vt:lpstr>Arial</vt:lpstr>
      <vt:lpstr>Calibri</vt:lpstr>
      <vt:lpstr>Webdings</vt:lpstr>
      <vt:lpstr>Wingdings</vt:lpstr>
      <vt:lpstr>Times New Roman</vt:lpstr>
      <vt:lpstr>Aharoni</vt:lpstr>
      <vt:lpstr>Mountain Top</vt:lpstr>
      <vt:lpstr>Slide 1</vt:lpstr>
      <vt:lpstr>Climate</vt:lpstr>
      <vt:lpstr>Slide 3</vt:lpstr>
      <vt:lpstr>Slide 4</vt:lpstr>
      <vt:lpstr>Slide 5</vt:lpstr>
      <vt:lpstr>Tigris River</vt:lpstr>
      <vt:lpstr>Persian Gulf</vt:lpstr>
      <vt:lpstr>Suez Canal</vt:lpstr>
      <vt:lpstr>Jordan River</vt:lpstr>
      <vt:lpstr>The Dead Sea</vt:lpstr>
      <vt:lpstr>Deserts</vt:lpstr>
      <vt:lpstr>Afghanistan</vt:lpstr>
      <vt:lpstr>Iran</vt:lpstr>
      <vt:lpstr>Iraq</vt:lpstr>
      <vt:lpstr>Saudi Arabia</vt:lpstr>
      <vt:lpstr>Turkey</vt:lpstr>
      <vt:lpstr>Israel</vt:lpstr>
      <vt:lpstr>Section 2 – Resources of the Middle East - Water  </vt:lpstr>
      <vt:lpstr>Slide 19</vt:lpstr>
      <vt:lpstr>Irrigation</vt:lpstr>
      <vt:lpstr>Slide 21</vt:lpstr>
      <vt:lpstr>Water Problems</vt:lpstr>
      <vt:lpstr>Slide 23</vt:lpstr>
      <vt:lpstr>Oil in the Middle East </vt:lpstr>
      <vt:lpstr>OPEC</vt:lpstr>
      <vt:lpstr>Who has the oil?</vt:lpstr>
      <vt:lpstr>Farming</vt:lpstr>
      <vt:lpstr>Section 3 – Cultures of the Middle East - Ethnic Groups</vt:lpstr>
      <vt:lpstr>Religion</vt:lpstr>
      <vt:lpstr>Arabs</vt:lpstr>
      <vt:lpstr>Slide 31</vt:lpstr>
      <vt:lpstr>Persians</vt:lpstr>
      <vt:lpstr>Kurds</vt:lpstr>
      <vt:lpstr>Slide 34</vt:lpstr>
      <vt:lpstr>Slide 35</vt:lpstr>
      <vt:lpstr>Slide 36</vt:lpstr>
      <vt:lpstr>Origins of Judaism, Christianity, and Islam</vt:lpstr>
      <vt:lpstr>Origins of Judaism</vt:lpstr>
      <vt:lpstr>Slide 39</vt:lpstr>
      <vt:lpstr>Slide 40</vt:lpstr>
      <vt:lpstr>Slide 41</vt:lpstr>
      <vt:lpstr>Slide 42</vt:lpstr>
      <vt:lpstr>Slide 43</vt:lpstr>
      <vt:lpstr>Origins of Christianity</vt:lpstr>
      <vt:lpstr>Slide 45</vt:lpstr>
      <vt:lpstr>Slide 46</vt:lpstr>
      <vt:lpstr>Slide 47</vt:lpstr>
      <vt:lpstr>Slide 48</vt:lpstr>
      <vt:lpstr>Slide 49</vt:lpstr>
      <vt:lpstr>Slide 50</vt:lpstr>
      <vt:lpstr>Slide 51</vt:lpstr>
      <vt:lpstr>Slide 52</vt:lpstr>
      <vt:lpstr>Origins of Islam</vt:lpstr>
      <vt:lpstr>Slide 54</vt:lpstr>
      <vt:lpstr>Slide 55</vt:lpstr>
      <vt:lpstr>Slide 56</vt:lpstr>
      <vt:lpstr>Slide 57</vt:lpstr>
      <vt:lpstr>Slide 58</vt:lpstr>
      <vt:lpstr>Slide 59</vt:lpstr>
      <vt:lpstr>Slide 60</vt:lpstr>
      <vt:lpstr>Slide 61</vt:lpstr>
      <vt:lpstr>Slide 62</vt:lpstr>
      <vt:lpstr>Slide 63</vt:lpstr>
    </vt:vector>
  </TitlesOfParts>
  <Company>GCPS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Origins of the Middle East</dc:title>
  <dc:creator>GCPS</dc:creator>
  <cp:lastModifiedBy>e200401425</cp:lastModifiedBy>
  <cp:revision>101</cp:revision>
  <dcterms:created xsi:type="dcterms:W3CDTF">2008-04-16T14:22:51Z</dcterms:created>
  <dcterms:modified xsi:type="dcterms:W3CDTF">2009-10-16T12:50:03Z</dcterms:modified>
</cp:coreProperties>
</file>